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30"/>
  </p:notesMasterIdLst>
  <p:sldIdLst>
    <p:sldId id="256" r:id="rId2"/>
    <p:sldId id="278" r:id="rId3"/>
    <p:sldId id="27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71" r:id="rId12"/>
    <p:sldId id="273" r:id="rId13"/>
    <p:sldId id="275" r:id="rId14"/>
    <p:sldId id="274" r:id="rId15"/>
    <p:sldId id="281" r:id="rId16"/>
    <p:sldId id="266" r:id="rId17"/>
    <p:sldId id="280" r:id="rId18"/>
    <p:sldId id="276" r:id="rId19"/>
    <p:sldId id="277" r:id="rId20"/>
    <p:sldId id="267" r:id="rId21"/>
    <p:sldId id="282" r:id="rId22"/>
    <p:sldId id="285" r:id="rId23"/>
    <p:sldId id="284" r:id="rId24"/>
    <p:sldId id="283" r:id="rId25"/>
    <p:sldId id="272" r:id="rId26"/>
    <p:sldId id="269" r:id="rId27"/>
    <p:sldId id="286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3838" autoAdjust="0"/>
  </p:normalViewPr>
  <p:slideViewPr>
    <p:cSldViewPr snapToGrid="0">
      <p:cViewPr varScale="1">
        <p:scale>
          <a:sx n="71" d="100"/>
          <a:sy n="71" d="100"/>
        </p:scale>
        <p:origin x="10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8FCC8-44F3-4551-80C7-83EA51050F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4_2" csCatId="accent4" phldr="1"/>
      <dgm:spPr/>
      <dgm:t>
        <a:bodyPr/>
        <a:lstStyle/>
        <a:p>
          <a:endParaRPr lang="en-US"/>
        </a:p>
      </dgm:t>
    </dgm:pt>
    <dgm:pt modelId="{DD9B8C38-A7F3-4020-9804-541AA3BCD371}">
      <dgm:prSet/>
      <dgm:spPr/>
      <dgm:t>
        <a:bodyPr/>
        <a:lstStyle/>
        <a:p>
          <a:r>
            <a:rPr lang="en-US" dirty="0" err="1"/>
            <a:t>Tidak</a:t>
          </a:r>
          <a:r>
            <a:rPr lang="en-US" dirty="0"/>
            <a:t> </a:t>
          </a:r>
          <a:r>
            <a:rPr lang="en-US" dirty="0" err="1"/>
            <a:t>Diketahui</a:t>
          </a:r>
          <a:r>
            <a:rPr lang="en-US" dirty="0"/>
            <a:t> </a:t>
          </a:r>
          <a:r>
            <a:rPr lang="en-US" dirty="0" err="1"/>
            <a:t>Metode</a:t>
          </a:r>
          <a:r>
            <a:rPr lang="en-US" dirty="0"/>
            <a:t> </a:t>
          </a:r>
          <a:r>
            <a:rPr lang="en-US" dirty="0" err="1"/>
            <a:t>Apa</a:t>
          </a:r>
          <a:r>
            <a:rPr lang="en-US" dirty="0"/>
            <a:t> yang </a:t>
          </a:r>
          <a:r>
            <a:rPr lang="en-US" dirty="0" err="1"/>
            <a:t>Digunakan</a:t>
          </a:r>
          <a:endParaRPr lang="en-US" dirty="0"/>
        </a:p>
      </dgm:t>
    </dgm:pt>
    <dgm:pt modelId="{5B7CC0CF-4D05-440E-92F6-DDAFFC6E0696}" type="parTrans" cxnId="{469F5BB7-CC09-48BB-A792-BD6C479AF109}">
      <dgm:prSet/>
      <dgm:spPr/>
      <dgm:t>
        <a:bodyPr/>
        <a:lstStyle/>
        <a:p>
          <a:endParaRPr lang="en-US"/>
        </a:p>
      </dgm:t>
    </dgm:pt>
    <dgm:pt modelId="{33A774A3-14B7-4A35-B96E-F053074B879F}" type="sibTrans" cxnId="{469F5BB7-CC09-48BB-A792-BD6C479AF109}">
      <dgm:prSet/>
      <dgm:spPr/>
      <dgm:t>
        <a:bodyPr/>
        <a:lstStyle/>
        <a:p>
          <a:endParaRPr lang="en-US"/>
        </a:p>
      </dgm:t>
    </dgm:pt>
    <dgm:pt modelId="{4A4CBB8F-E0FE-48AD-85FA-5AEE41F1BEBE}">
      <dgm:prSet/>
      <dgm:spPr/>
      <dgm:t>
        <a:bodyPr/>
        <a:lstStyle/>
        <a:p>
          <a:r>
            <a:rPr lang="en-US" dirty="0" err="1"/>
            <a:t>Aksesibilitas</a:t>
          </a:r>
          <a:r>
            <a:rPr lang="en-US" dirty="0"/>
            <a:t> yang </a:t>
          </a:r>
          <a:r>
            <a:rPr lang="en-US" dirty="0" err="1"/>
            <a:t>sulit</a:t>
          </a:r>
          <a:r>
            <a:rPr lang="en-US" dirty="0"/>
            <a:t> </a:t>
          </a:r>
          <a:r>
            <a:rPr lang="en-US" dirty="0" err="1"/>
            <a:t>dikarenakan</a:t>
          </a:r>
          <a:r>
            <a:rPr lang="en-US" dirty="0"/>
            <a:t> </a:t>
          </a:r>
          <a:r>
            <a:rPr lang="en-US" dirty="0" err="1"/>
            <a:t>alat</a:t>
          </a:r>
          <a:r>
            <a:rPr lang="en-US" dirty="0"/>
            <a:t> </a:t>
          </a:r>
          <a:r>
            <a:rPr lang="en-US" dirty="0" err="1"/>
            <a:t>terkait</a:t>
          </a:r>
          <a:r>
            <a:rPr lang="en-US" dirty="0"/>
            <a:t> </a:t>
          </a:r>
          <a:r>
            <a:rPr lang="en-US" dirty="0" err="1"/>
            <a:t>tidak</a:t>
          </a:r>
          <a:r>
            <a:rPr lang="en-US" dirty="0"/>
            <a:t> / </a:t>
          </a:r>
          <a:r>
            <a:rPr lang="en-US" dirty="0" err="1"/>
            <a:t>belum</a:t>
          </a:r>
          <a:r>
            <a:rPr lang="en-US" dirty="0"/>
            <a:t> </a:t>
          </a:r>
          <a:r>
            <a:rPr lang="en-US" dirty="0" err="1"/>
            <a:t>dipasarkan</a:t>
          </a:r>
          <a:r>
            <a:rPr lang="en-US" dirty="0"/>
            <a:t> </a:t>
          </a:r>
          <a:r>
            <a:rPr lang="en-US" dirty="0" err="1"/>
            <a:t>secara</a:t>
          </a:r>
          <a:r>
            <a:rPr lang="en-US" dirty="0"/>
            <a:t> global</a:t>
          </a:r>
        </a:p>
      </dgm:t>
    </dgm:pt>
    <dgm:pt modelId="{FA491621-BEDF-4B54-8BE1-075F9CD669BC}" type="parTrans" cxnId="{806256BA-6ED2-426C-B030-33A436D4107E}">
      <dgm:prSet/>
      <dgm:spPr/>
      <dgm:t>
        <a:bodyPr/>
        <a:lstStyle/>
        <a:p>
          <a:endParaRPr lang="en-US"/>
        </a:p>
      </dgm:t>
    </dgm:pt>
    <dgm:pt modelId="{E348F00F-639E-4CAA-ADBB-60962FC92BFC}" type="sibTrans" cxnId="{806256BA-6ED2-426C-B030-33A436D4107E}">
      <dgm:prSet/>
      <dgm:spPr/>
      <dgm:t>
        <a:bodyPr/>
        <a:lstStyle/>
        <a:p>
          <a:endParaRPr lang="en-US"/>
        </a:p>
      </dgm:t>
    </dgm:pt>
    <dgm:pt modelId="{995F67B1-4950-4F7D-B0B6-08F8A51793AE}" type="pres">
      <dgm:prSet presAssocID="{F128FCC8-44F3-4551-80C7-83EA51050F98}" presName="root" presStyleCnt="0">
        <dgm:presLayoutVars>
          <dgm:dir/>
          <dgm:resizeHandles val="exact"/>
        </dgm:presLayoutVars>
      </dgm:prSet>
      <dgm:spPr/>
    </dgm:pt>
    <dgm:pt modelId="{613F0741-7A76-4192-A75B-A31BB3F1FD1F}" type="pres">
      <dgm:prSet presAssocID="{DD9B8C38-A7F3-4020-9804-541AA3BCD371}" presName="compNode" presStyleCnt="0"/>
      <dgm:spPr/>
    </dgm:pt>
    <dgm:pt modelId="{555FF721-A0A3-4303-9971-0E7B9397D692}" type="pres">
      <dgm:prSet presAssocID="{DD9B8C38-A7F3-4020-9804-541AA3BCD371}" presName="bgRect" presStyleLbl="bgShp" presStyleIdx="0" presStyleCnt="2"/>
      <dgm:spPr/>
    </dgm:pt>
    <dgm:pt modelId="{F0DDE4F9-2761-41C3-8CEA-695D723DE408}" type="pres">
      <dgm:prSet presAssocID="{DD9B8C38-A7F3-4020-9804-541AA3BCD371}" presName="iconRect" presStyleLbl="node1" presStyleIdx="0" presStyleCnt="2" custLinFactNeighborX="-580" custLinFactNeighborY="2245"/>
      <dgm:spPr>
        <a:prstGeom prst="mathMultiply">
          <a:avLst/>
        </a:prstGeom>
        <a:solidFill>
          <a:schemeClr val="accent2"/>
        </a:solidFill>
        <a:ln>
          <a:noFill/>
        </a:ln>
      </dgm:spPr>
      <dgm:extLst>
        <a:ext uri="{E40237B7-FDA0-4F09-8148-C483321AD2D9}">
          <dgm14:cNvPr xmlns:dgm14="http://schemas.microsoft.com/office/drawing/2010/diagram" id="0" name="" descr="Tanda Centang"/>
        </a:ext>
      </dgm:extLst>
    </dgm:pt>
    <dgm:pt modelId="{E3AB18E5-481F-48EB-8268-7262F7072C2F}" type="pres">
      <dgm:prSet presAssocID="{DD9B8C38-A7F3-4020-9804-541AA3BCD371}" presName="spaceRect" presStyleCnt="0"/>
      <dgm:spPr/>
    </dgm:pt>
    <dgm:pt modelId="{89A427D4-086A-4373-9511-E229B76AED1B}" type="pres">
      <dgm:prSet presAssocID="{DD9B8C38-A7F3-4020-9804-541AA3BCD371}" presName="parTx" presStyleLbl="revTx" presStyleIdx="0" presStyleCnt="2">
        <dgm:presLayoutVars>
          <dgm:chMax val="0"/>
          <dgm:chPref val="0"/>
        </dgm:presLayoutVars>
      </dgm:prSet>
      <dgm:spPr/>
    </dgm:pt>
    <dgm:pt modelId="{BF6C91E7-5970-4A90-B0C4-49321EE1E0FA}" type="pres">
      <dgm:prSet presAssocID="{33A774A3-14B7-4A35-B96E-F053074B879F}" presName="sibTrans" presStyleCnt="0"/>
      <dgm:spPr/>
    </dgm:pt>
    <dgm:pt modelId="{CDC397F8-72A7-42AB-96EE-412BCBD49522}" type="pres">
      <dgm:prSet presAssocID="{4A4CBB8F-E0FE-48AD-85FA-5AEE41F1BEBE}" presName="compNode" presStyleCnt="0"/>
      <dgm:spPr/>
    </dgm:pt>
    <dgm:pt modelId="{57BE4FCE-5779-4A52-9340-85A3FD8B51AA}" type="pres">
      <dgm:prSet presAssocID="{4A4CBB8F-E0FE-48AD-85FA-5AEE41F1BEBE}" presName="bgRect" presStyleLbl="bgShp" presStyleIdx="1" presStyleCnt="2"/>
      <dgm:spPr/>
    </dgm:pt>
    <dgm:pt modelId="{FCFE7491-4DD9-4EEA-A333-11A9E1492FA4}" type="pres">
      <dgm:prSet presAssocID="{4A4CBB8F-E0FE-48AD-85FA-5AEE41F1BEBE}" presName="iconRect" presStyleLbl="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11135F84-632C-47AC-A8F6-07E624BD19AF}" type="pres">
      <dgm:prSet presAssocID="{4A4CBB8F-E0FE-48AD-85FA-5AEE41F1BEBE}" presName="spaceRect" presStyleCnt="0"/>
      <dgm:spPr/>
    </dgm:pt>
    <dgm:pt modelId="{28B21E8E-4902-4B9A-B43E-7AA68448C698}" type="pres">
      <dgm:prSet presAssocID="{4A4CBB8F-E0FE-48AD-85FA-5AEE41F1BEB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C623726-E15A-470A-9635-54E15CF2560F}" type="presOf" srcId="{F128FCC8-44F3-4551-80C7-83EA51050F98}" destId="{995F67B1-4950-4F7D-B0B6-08F8A51793AE}" srcOrd="0" destOrd="0" presId="urn:microsoft.com/office/officeart/2018/2/layout/IconVerticalSolidList"/>
    <dgm:cxn modelId="{469F5BB7-CC09-48BB-A792-BD6C479AF109}" srcId="{F128FCC8-44F3-4551-80C7-83EA51050F98}" destId="{DD9B8C38-A7F3-4020-9804-541AA3BCD371}" srcOrd="0" destOrd="0" parTransId="{5B7CC0CF-4D05-440E-92F6-DDAFFC6E0696}" sibTransId="{33A774A3-14B7-4A35-B96E-F053074B879F}"/>
    <dgm:cxn modelId="{806256BA-6ED2-426C-B030-33A436D4107E}" srcId="{F128FCC8-44F3-4551-80C7-83EA51050F98}" destId="{4A4CBB8F-E0FE-48AD-85FA-5AEE41F1BEBE}" srcOrd="1" destOrd="0" parTransId="{FA491621-BEDF-4B54-8BE1-075F9CD669BC}" sibTransId="{E348F00F-639E-4CAA-ADBB-60962FC92BFC}"/>
    <dgm:cxn modelId="{FDD61DE9-99B8-40EF-9C9A-189651B4D8D6}" type="presOf" srcId="{4A4CBB8F-E0FE-48AD-85FA-5AEE41F1BEBE}" destId="{28B21E8E-4902-4B9A-B43E-7AA68448C698}" srcOrd="0" destOrd="0" presId="urn:microsoft.com/office/officeart/2018/2/layout/IconVerticalSolidList"/>
    <dgm:cxn modelId="{7594BBFD-D55D-41C5-B551-470B85504D64}" type="presOf" srcId="{DD9B8C38-A7F3-4020-9804-541AA3BCD371}" destId="{89A427D4-086A-4373-9511-E229B76AED1B}" srcOrd="0" destOrd="0" presId="urn:microsoft.com/office/officeart/2018/2/layout/IconVerticalSolidList"/>
    <dgm:cxn modelId="{715519DC-24F3-450C-B594-0D865A4E76A5}" type="presParOf" srcId="{995F67B1-4950-4F7D-B0B6-08F8A51793AE}" destId="{613F0741-7A76-4192-A75B-A31BB3F1FD1F}" srcOrd="0" destOrd="0" presId="urn:microsoft.com/office/officeart/2018/2/layout/IconVerticalSolidList"/>
    <dgm:cxn modelId="{4A38CA25-5523-42A8-860E-E2466A309D27}" type="presParOf" srcId="{613F0741-7A76-4192-A75B-A31BB3F1FD1F}" destId="{555FF721-A0A3-4303-9971-0E7B9397D692}" srcOrd="0" destOrd="0" presId="urn:microsoft.com/office/officeart/2018/2/layout/IconVerticalSolidList"/>
    <dgm:cxn modelId="{00A3BB09-41A1-45DF-A121-3E9DCA9BAE72}" type="presParOf" srcId="{613F0741-7A76-4192-A75B-A31BB3F1FD1F}" destId="{F0DDE4F9-2761-41C3-8CEA-695D723DE408}" srcOrd="1" destOrd="0" presId="urn:microsoft.com/office/officeart/2018/2/layout/IconVerticalSolidList"/>
    <dgm:cxn modelId="{D48B0154-41E2-4EDB-AB6B-C62DFC7D1160}" type="presParOf" srcId="{613F0741-7A76-4192-A75B-A31BB3F1FD1F}" destId="{E3AB18E5-481F-48EB-8268-7262F7072C2F}" srcOrd="2" destOrd="0" presId="urn:microsoft.com/office/officeart/2018/2/layout/IconVerticalSolidList"/>
    <dgm:cxn modelId="{C9DC619E-5E32-4F3F-93D0-4616D2B25696}" type="presParOf" srcId="{613F0741-7A76-4192-A75B-A31BB3F1FD1F}" destId="{89A427D4-086A-4373-9511-E229B76AED1B}" srcOrd="3" destOrd="0" presId="urn:microsoft.com/office/officeart/2018/2/layout/IconVerticalSolidList"/>
    <dgm:cxn modelId="{FDE668E9-DBF9-4B62-A256-048C9D88170C}" type="presParOf" srcId="{995F67B1-4950-4F7D-B0B6-08F8A51793AE}" destId="{BF6C91E7-5970-4A90-B0C4-49321EE1E0FA}" srcOrd="1" destOrd="0" presId="urn:microsoft.com/office/officeart/2018/2/layout/IconVerticalSolidList"/>
    <dgm:cxn modelId="{03D13757-F3DA-48DE-9564-65A5DE1DA1F8}" type="presParOf" srcId="{995F67B1-4950-4F7D-B0B6-08F8A51793AE}" destId="{CDC397F8-72A7-42AB-96EE-412BCBD49522}" srcOrd="2" destOrd="0" presId="urn:microsoft.com/office/officeart/2018/2/layout/IconVerticalSolidList"/>
    <dgm:cxn modelId="{65DAE031-2765-4E4E-AFAD-5302BA6304B0}" type="presParOf" srcId="{CDC397F8-72A7-42AB-96EE-412BCBD49522}" destId="{57BE4FCE-5779-4A52-9340-85A3FD8B51AA}" srcOrd="0" destOrd="0" presId="urn:microsoft.com/office/officeart/2018/2/layout/IconVerticalSolidList"/>
    <dgm:cxn modelId="{4EEBF0BD-9566-48C4-9BFD-61E2D68BFD25}" type="presParOf" srcId="{CDC397F8-72A7-42AB-96EE-412BCBD49522}" destId="{FCFE7491-4DD9-4EEA-A333-11A9E1492FA4}" srcOrd="1" destOrd="0" presId="urn:microsoft.com/office/officeart/2018/2/layout/IconVerticalSolidList"/>
    <dgm:cxn modelId="{D64B387B-70C4-4B7D-B4A9-A1CB174C0AA2}" type="presParOf" srcId="{CDC397F8-72A7-42AB-96EE-412BCBD49522}" destId="{11135F84-632C-47AC-A8F6-07E624BD19AF}" srcOrd="2" destOrd="0" presId="urn:microsoft.com/office/officeart/2018/2/layout/IconVerticalSolidList"/>
    <dgm:cxn modelId="{16B9DB6C-7429-4C01-869A-ADD40EC9A22A}" type="presParOf" srcId="{CDC397F8-72A7-42AB-96EE-412BCBD49522}" destId="{28B21E8E-4902-4B9A-B43E-7AA68448C6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FF721-A0A3-4303-9971-0E7B9397D692}">
      <dsp:nvSpPr>
        <dsp:cNvPr id="0" name=""/>
        <dsp:cNvSpPr/>
      </dsp:nvSpPr>
      <dsp:spPr>
        <a:xfrm>
          <a:off x="0" y="611078"/>
          <a:ext cx="10515600" cy="11281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DE4F9-2761-41C3-8CEA-695D723DE408}">
      <dsp:nvSpPr>
        <dsp:cNvPr id="0" name=""/>
        <dsp:cNvSpPr/>
      </dsp:nvSpPr>
      <dsp:spPr>
        <a:xfrm>
          <a:off x="337665" y="878841"/>
          <a:ext cx="620480" cy="620480"/>
        </a:xfrm>
        <a:prstGeom prst="mathMultiply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427D4-086A-4373-9511-E229B76AED1B}">
      <dsp:nvSpPr>
        <dsp:cNvPr id="0" name=""/>
        <dsp:cNvSpPr/>
      </dsp:nvSpPr>
      <dsp:spPr>
        <a:xfrm>
          <a:off x="1303008" y="611078"/>
          <a:ext cx="9212591" cy="112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95" tIns="119395" rIns="119395" bIns="119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Tidak</a:t>
          </a:r>
          <a:r>
            <a:rPr lang="en-US" sz="2500" kern="1200" dirty="0"/>
            <a:t> </a:t>
          </a:r>
          <a:r>
            <a:rPr lang="en-US" sz="2500" kern="1200" dirty="0" err="1"/>
            <a:t>Diketahui</a:t>
          </a:r>
          <a:r>
            <a:rPr lang="en-US" sz="2500" kern="1200" dirty="0"/>
            <a:t> </a:t>
          </a:r>
          <a:r>
            <a:rPr lang="en-US" sz="2500" kern="1200" dirty="0" err="1"/>
            <a:t>Metode</a:t>
          </a:r>
          <a:r>
            <a:rPr lang="en-US" sz="2500" kern="1200" dirty="0"/>
            <a:t> </a:t>
          </a:r>
          <a:r>
            <a:rPr lang="en-US" sz="2500" kern="1200" dirty="0" err="1"/>
            <a:t>Apa</a:t>
          </a:r>
          <a:r>
            <a:rPr lang="en-US" sz="2500" kern="1200" dirty="0"/>
            <a:t> yang </a:t>
          </a:r>
          <a:r>
            <a:rPr lang="en-US" sz="2500" kern="1200" dirty="0" err="1"/>
            <a:t>Digunakan</a:t>
          </a:r>
          <a:endParaRPr lang="en-US" sz="2500" kern="1200" dirty="0"/>
        </a:p>
      </dsp:txBody>
      <dsp:txXfrm>
        <a:off x="1303008" y="611078"/>
        <a:ext cx="9212591" cy="1128145"/>
      </dsp:txXfrm>
    </dsp:sp>
    <dsp:sp modelId="{57BE4FCE-5779-4A52-9340-85A3FD8B51AA}">
      <dsp:nvSpPr>
        <dsp:cNvPr id="0" name=""/>
        <dsp:cNvSpPr/>
      </dsp:nvSpPr>
      <dsp:spPr>
        <a:xfrm>
          <a:off x="0" y="2021260"/>
          <a:ext cx="10515600" cy="11281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E7491-4DD9-4EEA-A333-11A9E1492FA4}">
      <dsp:nvSpPr>
        <dsp:cNvPr id="0" name=""/>
        <dsp:cNvSpPr/>
      </dsp:nvSpPr>
      <dsp:spPr>
        <a:xfrm>
          <a:off x="341264" y="2275093"/>
          <a:ext cx="620480" cy="6204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21E8E-4902-4B9A-B43E-7AA68448C698}">
      <dsp:nvSpPr>
        <dsp:cNvPr id="0" name=""/>
        <dsp:cNvSpPr/>
      </dsp:nvSpPr>
      <dsp:spPr>
        <a:xfrm>
          <a:off x="1303008" y="2021260"/>
          <a:ext cx="9212591" cy="112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95" tIns="119395" rIns="119395" bIns="119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Aksesibilitas</a:t>
          </a:r>
          <a:r>
            <a:rPr lang="en-US" sz="2500" kern="1200" dirty="0"/>
            <a:t> yang </a:t>
          </a:r>
          <a:r>
            <a:rPr lang="en-US" sz="2500" kern="1200" dirty="0" err="1"/>
            <a:t>sulit</a:t>
          </a:r>
          <a:r>
            <a:rPr lang="en-US" sz="2500" kern="1200" dirty="0"/>
            <a:t> </a:t>
          </a:r>
          <a:r>
            <a:rPr lang="en-US" sz="2500" kern="1200" dirty="0" err="1"/>
            <a:t>dikarenakan</a:t>
          </a:r>
          <a:r>
            <a:rPr lang="en-US" sz="2500" kern="1200" dirty="0"/>
            <a:t> </a:t>
          </a:r>
          <a:r>
            <a:rPr lang="en-US" sz="2500" kern="1200" dirty="0" err="1"/>
            <a:t>alat</a:t>
          </a:r>
          <a:r>
            <a:rPr lang="en-US" sz="2500" kern="1200" dirty="0"/>
            <a:t> </a:t>
          </a:r>
          <a:r>
            <a:rPr lang="en-US" sz="2500" kern="1200" dirty="0" err="1"/>
            <a:t>terkait</a:t>
          </a:r>
          <a:r>
            <a:rPr lang="en-US" sz="2500" kern="1200" dirty="0"/>
            <a:t> </a:t>
          </a:r>
          <a:r>
            <a:rPr lang="en-US" sz="2500" kern="1200" dirty="0" err="1"/>
            <a:t>tidak</a:t>
          </a:r>
          <a:r>
            <a:rPr lang="en-US" sz="2500" kern="1200" dirty="0"/>
            <a:t> / </a:t>
          </a:r>
          <a:r>
            <a:rPr lang="en-US" sz="2500" kern="1200" dirty="0" err="1"/>
            <a:t>belum</a:t>
          </a:r>
          <a:r>
            <a:rPr lang="en-US" sz="2500" kern="1200" dirty="0"/>
            <a:t> </a:t>
          </a:r>
          <a:r>
            <a:rPr lang="en-US" sz="2500" kern="1200" dirty="0" err="1"/>
            <a:t>dipasarkan</a:t>
          </a:r>
          <a:r>
            <a:rPr lang="en-US" sz="2500" kern="1200" dirty="0"/>
            <a:t> </a:t>
          </a:r>
          <a:r>
            <a:rPr lang="en-US" sz="2500" kern="1200" dirty="0" err="1"/>
            <a:t>secara</a:t>
          </a:r>
          <a:r>
            <a:rPr lang="en-US" sz="2500" kern="1200" dirty="0"/>
            <a:t> global</a:t>
          </a:r>
        </a:p>
      </dsp:txBody>
      <dsp:txXfrm>
        <a:off x="1303008" y="2021260"/>
        <a:ext cx="9212591" cy="112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44349-93C4-480A-8A27-38F7BC6491FE}" type="datetimeFigureOut">
              <a:rPr lang="en-ID" smtClean="0"/>
              <a:t>16/06/2021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10CE6-6199-4D4A-8620-A505DF3565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102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0CE6-6199-4D4A-8620-A505DF3565E1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848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0CE6-6199-4D4A-8620-A505DF3565E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7097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0CE6-6199-4D4A-8620-A505DF3565E1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044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0CE6-6199-4D4A-8620-A505DF3565E1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734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11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2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0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1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5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0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1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0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3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6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2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57" r:id="rId6"/>
    <p:sldLayoutId id="2147483753" r:id="rId7"/>
    <p:sldLayoutId id="2147483754" r:id="rId8"/>
    <p:sldLayoutId id="2147483755" r:id="rId9"/>
    <p:sldLayoutId id="2147483756" r:id="rId10"/>
    <p:sldLayoutId id="214748375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ebuah gambar berisi aksesori, payung&#10;&#10;Deskripsi dibuat secara otomatis">
            <a:extLst>
              <a:ext uri="{FF2B5EF4-FFF2-40B4-BE49-F238E27FC236}">
                <a16:creationId xmlns:a16="http://schemas.microsoft.com/office/drawing/2014/main" id="{F327D01E-66DD-4E09-A26A-4F7F386CA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2764" r="-1" b="296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8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5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A8BE1387-FB49-4B62-9481-83194A403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 err="1">
                <a:solidFill>
                  <a:srgbClr val="FFFFFF"/>
                </a:solidFill>
              </a:rPr>
              <a:t>Klasifikasi</a:t>
            </a:r>
            <a:r>
              <a:rPr lang="en-US" sz="3200" dirty="0">
                <a:solidFill>
                  <a:srgbClr val="FFFFFF"/>
                </a:solidFill>
              </a:rPr>
              <a:t> Gerakan </a:t>
            </a:r>
            <a:r>
              <a:rPr lang="en-US" sz="3200" dirty="0" err="1">
                <a:solidFill>
                  <a:srgbClr val="FFFFFF"/>
                </a:solidFill>
              </a:rPr>
              <a:t>Cuci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Tangan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Berbasis</a:t>
            </a:r>
            <a:r>
              <a:rPr lang="en-US" sz="3200" dirty="0">
                <a:solidFill>
                  <a:srgbClr val="FFFFFF"/>
                </a:solidFill>
              </a:rPr>
              <a:t> Convolutional Neural Network</a:t>
            </a:r>
            <a:endParaRPr lang="en-ID" sz="3200" dirty="0">
              <a:solidFill>
                <a:srgbClr val="FFFFFF"/>
              </a:solidFill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79401E1A-9AF1-4D61-9681-0621E0DE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75089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3400" b="1" dirty="0">
                <a:solidFill>
                  <a:schemeClr val="bg1"/>
                </a:solidFill>
              </a:rPr>
              <a:t>Habibul Rahman Qalbi</a:t>
            </a:r>
            <a:r>
              <a:rPr lang="id-ID" sz="3400" b="1" dirty="0">
                <a:solidFill>
                  <a:schemeClr val="bg1"/>
                </a:solidFill>
              </a:rPr>
              <a:t>, </a:t>
            </a:r>
            <a:br>
              <a:rPr lang="en-US" sz="3400" b="1" dirty="0">
                <a:solidFill>
                  <a:schemeClr val="bg1"/>
                </a:solidFill>
              </a:rPr>
            </a:br>
            <a:r>
              <a:rPr lang="en-US" sz="3400" b="1" dirty="0">
                <a:solidFill>
                  <a:schemeClr val="bg1"/>
                </a:solidFill>
              </a:rPr>
              <a:t>07211740000022</a:t>
            </a:r>
            <a:endParaRPr lang="id-ID" sz="3400" b="1" dirty="0">
              <a:solidFill>
                <a:schemeClr val="bg1"/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Dr. </a:t>
            </a:r>
            <a:r>
              <a:rPr lang="en-US" sz="2800" dirty="0" err="1">
                <a:solidFill>
                  <a:schemeClr val="bg1"/>
                </a:solidFill>
              </a:rPr>
              <a:t>Eko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Mulyanto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Yuniarmo</a:t>
            </a:r>
            <a:r>
              <a:rPr lang="en-US" sz="2800" dirty="0">
                <a:solidFill>
                  <a:schemeClr val="bg1"/>
                </a:solidFill>
              </a:rPr>
              <a:t>, S.T., M.T.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Dr. Reza Fuad </a:t>
            </a:r>
            <a:r>
              <a:rPr lang="en-US" sz="2800" dirty="0" err="1">
                <a:solidFill>
                  <a:schemeClr val="bg1"/>
                </a:solidFill>
              </a:rPr>
              <a:t>Rachmadi</a:t>
            </a:r>
            <a:r>
              <a:rPr lang="en-US" sz="2800" dirty="0">
                <a:solidFill>
                  <a:schemeClr val="bg1"/>
                </a:solidFill>
              </a:rPr>
              <a:t>, S.T., M.T.</a:t>
            </a:r>
          </a:p>
          <a:p>
            <a:pPr algn="l"/>
            <a:r>
              <a:rPr lang="en-US" sz="2800" dirty="0" err="1">
                <a:solidFill>
                  <a:schemeClr val="bg1"/>
                </a:solidFill>
              </a:rPr>
              <a:t>Departemen</a:t>
            </a:r>
            <a:r>
              <a:rPr lang="en-US" sz="2800" dirty="0">
                <a:solidFill>
                  <a:schemeClr val="bg1"/>
                </a:solidFill>
              </a:rPr>
              <a:t> Teknik </a:t>
            </a:r>
            <a:r>
              <a:rPr lang="en-US" sz="2800" dirty="0" err="1">
                <a:solidFill>
                  <a:schemeClr val="bg1"/>
                </a:solidFill>
              </a:rPr>
              <a:t>Komputer</a:t>
            </a:r>
            <a:r>
              <a:rPr lang="en-US" sz="2800" dirty="0">
                <a:solidFill>
                  <a:schemeClr val="bg1"/>
                </a:solidFill>
              </a:rPr>
              <a:t> FTEIC ITS</a:t>
            </a:r>
            <a:endParaRPr lang="id-ID" sz="2800" dirty="0">
              <a:solidFill>
                <a:schemeClr val="bg1"/>
              </a:solidFill>
            </a:endParaRPr>
          </a:p>
          <a:p>
            <a:pPr algn="l"/>
            <a:endParaRPr lang="en-ID" sz="2200" dirty="0">
              <a:solidFill>
                <a:srgbClr val="FFFFFF"/>
              </a:solidFill>
            </a:endParaRPr>
          </a:p>
        </p:txBody>
      </p:sp>
      <p:grpSp>
        <p:nvGrpSpPr>
          <p:cNvPr id="85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Gambar 5">
            <a:extLst>
              <a:ext uri="{FF2B5EF4-FFF2-40B4-BE49-F238E27FC236}">
                <a16:creationId xmlns:a16="http://schemas.microsoft.com/office/drawing/2014/main" id="{E8E95888-3932-40CD-BE7C-D1228F960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914" y="100287"/>
            <a:ext cx="1299812" cy="1299812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A17618C6-342C-46BE-8600-3159A2631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0" y="204897"/>
            <a:ext cx="1090593" cy="10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3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019E22E7-A14F-465E-A704-1E81AFD8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6"/>
            <a:ext cx="4853749" cy="5127923"/>
            <a:chOff x="0" y="-3086"/>
            <a:chExt cx="4853749" cy="5127923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110962" y="150592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170994" y="210625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181127" y="220663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211647" y="267756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722281" y="1625540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90D7E4-2E90-4189-AA14-2693B9473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511531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D53848D-8416-4C24-A2D1-CB2D5EF4B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511531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C6ABEA-3701-4591-9F7A-DF96C707B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511531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BABF3D0-6D14-430A-8648-AA359FF6D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450974" y="2432177"/>
              <a:ext cx="2567851" cy="1647045"/>
            </a:xfrm>
            <a:custGeom>
              <a:avLst/>
              <a:gdLst>
                <a:gd name="connsiteX0" fmla="*/ 630083 w 2567851"/>
                <a:gd name="connsiteY0" fmla="*/ 95 h 1647045"/>
                <a:gd name="connsiteX1" fmla="*/ 124686 w 2567851"/>
                <a:gd name="connsiteY1" fmla="*/ 410718 h 1647045"/>
                <a:gd name="connsiteX2" fmla="*/ 26674 w 2567851"/>
                <a:gd name="connsiteY2" fmla="*/ 689991 h 1647045"/>
                <a:gd name="connsiteX3" fmla="*/ 1718 w 2567851"/>
                <a:gd name="connsiteY3" fmla="*/ 974217 h 1647045"/>
                <a:gd name="connsiteX4" fmla="*/ 56582 w 2567851"/>
                <a:gd name="connsiteY4" fmla="*/ 1208627 h 1647045"/>
                <a:gd name="connsiteX5" fmla="*/ 212792 w 2567851"/>
                <a:gd name="connsiteY5" fmla="*/ 1443038 h 1647045"/>
                <a:gd name="connsiteX6" fmla="*/ 385576 w 2567851"/>
                <a:gd name="connsiteY6" fmla="*/ 1590961 h 1647045"/>
                <a:gd name="connsiteX7" fmla="*/ 528451 w 2567851"/>
                <a:gd name="connsiteY7" fmla="*/ 1645825 h 1647045"/>
                <a:gd name="connsiteX8" fmla="*/ 739430 w 2567851"/>
                <a:gd name="connsiteY8" fmla="*/ 1604296 h 1647045"/>
                <a:gd name="connsiteX9" fmla="*/ 1023560 w 2567851"/>
                <a:gd name="connsiteY9" fmla="*/ 1517809 h 1647045"/>
                <a:gd name="connsiteX10" fmla="*/ 1384082 w 2567851"/>
                <a:gd name="connsiteY10" fmla="*/ 1394841 h 1647045"/>
                <a:gd name="connsiteX11" fmla="*/ 1872619 w 2567851"/>
                <a:gd name="connsiteY11" fmla="*/ 1318355 h 1647045"/>
                <a:gd name="connsiteX12" fmla="*/ 2169989 w 2567851"/>
                <a:gd name="connsiteY12" fmla="*/ 1359884 h 1647045"/>
                <a:gd name="connsiteX13" fmla="*/ 2331152 w 2567851"/>
                <a:gd name="connsiteY13" fmla="*/ 1359884 h 1647045"/>
                <a:gd name="connsiteX14" fmla="*/ 2500602 w 2567851"/>
                <a:gd name="connsiteY14" fmla="*/ 1351598 h 1647045"/>
                <a:gd name="connsiteX15" fmla="*/ 2557085 w 2567851"/>
                <a:gd name="connsiteY15" fmla="*/ 1316641 h 1647045"/>
                <a:gd name="connsiteX16" fmla="*/ 2533844 w 2567851"/>
                <a:gd name="connsiteY16" fmla="*/ 1195292 h 1647045"/>
                <a:gd name="connsiteX17" fmla="*/ 2312864 w 2567851"/>
                <a:gd name="connsiteY17" fmla="*/ 1005745 h 1647045"/>
                <a:gd name="connsiteX18" fmla="*/ 1980537 w 2567851"/>
                <a:gd name="connsiteY18" fmla="*/ 763048 h 1647045"/>
                <a:gd name="connsiteX19" fmla="*/ 1706408 w 2567851"/>
                <a:gd name="connsiteY19" fmla="*/ 548640 h 1647045"/>
                <a:gd name="connsiteX20" fmla="*/ 1422372 w 2567851"/>
                <a:gd name="connsiteY20" fmla="*/ 328803 h 1647045"/>
                <a:gd name="connsiteX21" fmla="*/ 960695 w 2567851"/>
                <a:gd name="connsiteY21" fmla="*/ 0 h 164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7851" h="1647045">
                  <a:moveTo>
                    <a:pt x="630083" y="95"/>
                  </a:moveTo>
                  <a:cubicBezTo>
                    <a:pt x="431201" y="60008"/>
                    <a:pt x="185837" y="291751"/>
                    <a:pt x="124686" y="410718"/>
                  </a:cubicBezTo>
                  <a:cubicBezTo>
                    <a:pt x="79442" y="498920"/>
                    <a:pt x="47438" y="593027"/>
                    <a:pt x="26674" y="689991"/>
                  </a:cubicBezTo>
                  <a:cubicBezTo>
                    <a:pt x="6576" y="783431"/>
                    <a:pt x="-4473" y="878967"/>
                    <a:pt x="1718" y="974217"/>
                  </a:cubicBezTo>
                  <a:cubicBezTo>
                    <a:pt x="7052" y="1054894"/>
                    <a:pt x="24674" y="1134332"/>
                    <a:pt x="56582" y="1208627"/>
                  </a:cubicBezTo>
                  <a:cubicBezTo>
                    <a:pt x="93825" y="1295495"/>
                    <a:pt x="148975" y="1373219"/>
                    <a:pt x="212792" y="1443038"/>
                  </a:cubicBezTo>
                  <a:cubicBezTo>
                    <a:pt x="264227" y="1499330"/>
                    <a:pt x="320996" y="1550575"/>
                    <a:pt x="385576" y="1590961"/>
                  </a:cubicBezTo>
                  <a:cubicBezTo>
                    <a:pt x="429486" y="1618393"/>
                    <a:pt x="477111" y="1640681"/>
                    <a:pt x="528451" y="1645825"/>
                  </a:cubicBezTo>
                  <a:cubicBezTo>
                    <a:pt x="600460" y="1653064"/>
                    <a:pt x="670278" y="1626680"/>
                    <a:pt x="739430" y="1604296"/>
                  </a:cubicBezTo>
                  <a:cubicBezTo>
                    <a:pt x="833632" y="1573721"/>
                    <a:pt x="929453" y="1548479"/>
                    <a:pt x="1023560" y="1517809"/>
                  </a:cubicBezTo>
                  <a:cubicBezTo>
                    <a:pt x="1144337" y="1478471"/>
                    <a:pt x="1262924" y="1432846"/>
                    <a:pt x="1384082" y="1394841"/>
                  </a:cubicBezTo>
                  <a:cubicBezTo>
                    <a:pt x="1542959" y="1345025"/>
                    <a:pt x="1707074" y="1305497"/>
                    <a:pt x="1872619" y="1318355"/>
                  </a:cubicBezTo>
                  <a:cubicBezTo>
                    <a:pt x="1972536" y="1326071"/>
                    <a:pt x="2070072" y="1353312"/>
                    <a:pt x="2169989" y="1359884"/>
                  </a:cubicBezTo>
                  <a:cubicBezTo>
                    <a:pt x="2223615" y="1363409"/>
                    <a:pt x="2277431" y="1359503"/>
                    <a:pt x="2331152" y="1359884"/>
                  </a:cubicBezTo>
                  <a:cubicBezTo>
                    <a:pt x="2388112" y="1360265"/>
                    <a:pt x="2445738" y="1366076"/>
                    <a:pt x="2500602" y="1351598"/>
                  </a:cubicBezTo>
                  <a:cubicBezTo>
                    <a:pt x="2522986" y="1345692"/>
                    <a:pt x="2544322" y="1335691"/>
                    <a:pt x="2557085" y="1316641"/>
                  </a:cubicBezTo>
                  <a:cubicBezTo>
                    <a:pt x="2581850" y="1279874"/>
                    <a:pt x="2559562" y="1233202"/>
                    <a:pt x="2533844" y="1195292"/>
                  </a:cubicBezTo>
                  <a:cubicBezTo>
                    <a:pt x="2478790" y="1114330"/>
                    <a:pt x="2394208" y="1060990"/>
                    <a:pt x="2312864" y="1005745"/>
                  </a:cubicBezTo>
                  <a:cubicBezTo>
                    <a:pt x="2199326" y="928688"/>
                    <a:pt x="2089027" y="847058"/>
                    <a:pt x="1980537" y="763048"/>
                  </a:cubicBezTo>
                  <a:cubicBezTo>
                    <a:pt x="1888811" y="691991"/>
                    <a:pt x="1796514" y="621697"/>
                    <a:pt x="1706408" y="548640"/>
                  </a:cubicBezTo>
                  <a:cubicBezTo>
                    <a:pt x="1554865" y="425672"/>
                    <a:pt x="1572105" y="453866"/>
                    <a:pt x="1422372" y="328803"/>
                  </a:cubicBezTo>
                  <a:cubicBezTo>
                    <a:pt x="1381224" y="294418"/>
                    <a:pt x="1009749" y="21146"/>
                    <a:pt x="96069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04F5C9-F7C6-4B5D-AA5A-252D9DDBA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205503" y="1886195"/>
              <a:ext cx="1676495" cy="1223010"/>
            </a:xfrm>
            <a:custGeom>
              <a:avLst/>
              <a:gdLst>
                <a:gd name="connsiteX0" fmla="*/ 1676495 w 1676495"/>
                <a:gd name="connsiteY0" fmla="*/ 1223010 h 1223010"/>
                <a:gd name="connsiteX1" fmla="*/ 1421702 w 1676495"/>
                <a:gd name="connsiteY1" fmla="*/ 1000697 h 1223010"/>
                <a:gd name="connsiteX2" fmla="*/ 1024604 w 1676495"/>
                <a:gd name="connsiteY2" fmla="*/ 744665 h 1223010"/>
                <a:gd name="connsiteX3" fmla="*/ 444722 w 1676495"/>
                <a:gd name="connsiteY3" fmla="*/ 345758 h 1223010"/>
                <a:gd name="connsiteX4" fmla="*/ 0 w 1676495"/>
                <a:gd name="connsiteY4" fmla="*/ 0 h 122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010">
                  <a:moveTo>
                    <a:pt x="1676495" y="1223010"/>
                  </a:moveTo>
                  <a:cubicBezTo>
                    <a:pt x="1603724" y="1136428"/>
                    <a:pt x="1514094" y="1066229"/>
                    <a:pt x="1421702" y="1000697"/>
                  </a:cubicBezTo>
                  <a:cubicBezTo>
                    <a:pt x="1293209" y="909638"/>
                    <a:pt x="1158526" y="827627"/>
                    <a:pt x="1024604" y="744665"/>
                  </a:cubicBezTo>
                  <a:cubicBezTo>
                    <a:pt x="824770" y="620935"/>
                    <a:pt x="623792" y="497681"/>
                    <a:pt x="444722" y="345758"/>
                  </a:cubicBezTo>
                  <a:cubicBezTo>
                    <a:pt x="330517" y="248888"/>
                    <a:pt x="135731" y="6172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337B922-7D88-47CA-A9FD-0841B373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472196" y="2084568"/>
              <a:ext cx="3028800" cy="2065359"/>
            </a:xfrm>
            <a:custGeom>
              <a:avLst/>
              <a:gdLst>
                <a:gd name="connsiteX0" fmla="*/ 525127 w 3028800"/>
                <a:gd name="connsiteY0" fmla="*/ 0 h 2065359"/>
                <a:gd name="connsiteX1" fmla="*/ 256141 w 3028800"/>
                <a:gd name="connsiteY1" fmla="*/ 229648 h 2065359"/>
                <a:gd name="connsiteX2" fmla="*/ 115552 w 3028800"/>
                <a:gd name="connsiteY2" fmla="*/ 438531 h 2065359"/>
                <a:gd name="connsiteX3" fmla="*/ 29446 w 3028800"/>
                <a:gd name="connsiteY3" fmla="*/ 723424 h 2065359"/>
                <a:gd name="connsiteX4" fmla="*/ 776 w 3028800"/>
                <a:gd name="connsiteY4" fmla="*/ 1034606 h 2065359"/>
                <a:gd name="connsiteX5" fmla="*/ 48592 w 3028800"/>
                <a:gd name="connsiteY5" fmla="*/ 1288352 h 2065359"/>
                <a:gd name="connsiteX6" fmla="*/ 146699 w 3028800"/>
                <a:gd name="connsiteY6" fmla="*/ 1496568 h 2065359"/>
                <a:gd name="connsiteX7" fmla="*/ 254332 w 3028800"/>
                <a:gd name="connsiteY7" fmla="*/ 1721549 h 2065359"/>
                <a:gd name="connsiteX8" fmla="*/ 338056 w 3028800"/>
                <a:gd name="connsiteY8" fmla="*/ 1905857 h 2065359"/>
                <a:gd name="connsiteX9" fmla="*/ 407398 w 3028800"/>
                <a:gd name="connsiteY9" fmla="*/ 2008823 h 2065359"/>
                <a:gd name="connsiteX10" fmla="*/ 476740 w 3028800"/>
                <a:gd name="connsiteY10" fmla="*/ 2059114 h 2065359"/>
                <a:gd name="connsiteX11" fmla="*/ 596374 w 3028800"/>
                <a:gd name="connsiteY11" fmla="*/ 2047113 h 2065359"/>
                <a:gd name="connsiteX12" fmla="*/ 804496 w 3028800"/>
                <a:gd name="connsiteY12" fmla="*/ 1903476 h 2065359"/>
                <a:gd name="connsiteX13" fmla="*/ 1084435 w 3028800"/>
                <a:gd name="connsiteY13" fmla="*/ 1721549 h 2065359"/>
                <a:gd name="connsiteX14" fmla="*/ 1369138 w 3028800"/>
                <a:gd name="connsiteY14" fmla="*/ 1611439 h 2065359"/>
                <a:gd name="connsiteX15" fmla="*/ 1603643 w 3028800"/>
                <a:gd name="connsiteY15" fmla="*/ 1554004 h 2065359"/>
                <a:gd name="connsiteX16" fmla="*/ 1897966 w 3028800"/>
                <a:gd name="connsiteY16" fmla="*/ 1498949 h 2065359"/>
                <a:gd name="connsiteX17" fmla="*/ 2146759 w 3028800"/>
                <a:gd name="connsiteY17" fmla="*/ 1513332 h 2065359"/>
                <a:gd name="connsiteX18" fmla="*/ 2292682 w 3028800"/>
                <a:gd name="connsiteY18" fmla="*/ 1537240 h 2065359"/>
                <a:gd name="connsiteX19" fmla="*/ 2584623 w 3028800"/>
                <a:gd name="connsiteY19" fmla="*/ 1594676 h 2065359"/>
                <a:gd name="connsiteX20" fmla="*/ 2795126 w 3028800"/>
                <a:gd name="connsiteY20" fmla="*/ 1620964 h 2065359"/>
                <a:gd name="connsiteX21" fmla="*/ 2972005 w 3028800"/>
                <a:gd name="connsiteY21" fmla="*/ 1234631 h 20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28800" h="2065359">
                  <a:moveTo>
                    <a:pt x="525127" y="0"/>
                  </a:moveTo>
                  <a:cubicBezTo>
                    <a:pt x="525127" y="0"/>
                    <a:pt x="307386" y="172212"/>
                    <a:pt x="256141" y="229648"/>
                  </a:cubicBezTo>
                  <a:cubicBezTo>
                    <a:pt x="199944" y="292608"/>
                    <a:pt x="151843" y="362331"/>
                    <a:pt x="115552" y="438531"/>
                  </a:cubicBezTo>
                  <a:cubicBezTo>
                    <a:pt x="72785" y="528447"/>
                    <a:pt x="48115" y="625507"/>
                    <a:pt x="29446" y="723424"/>
                  </a:cubicBezTo>
                  <a:cubicBezTo>
                    <a:pt x="9825" y="826103"/>
                    <a:pt x="-3415" y="930212"/>
                    <a:pt x="776" y="1034606"/>
                  </a:cubicBezTo>
                  <a:cubicBezTo>
                    <a:pt x="4205" y="1121093"/>
                    <a:pt x="19159" y="1206913"/>
                    <a:pt x="48592" y="1288352"/>
                  </a:cubicBezTo>
                  <a:cubicBezTo>
                    <a:pt x="74785" y="1360551"/>
                    <a:pt x="111457" y="1428274"/>
                    <a:pt x="146699" y="1496568"/>
                  </a:cubicBezTo>
                  <a:cubicBezTo>
                    <a:pt x="184894" y="1570482"/>
                    <a:pt x="221185" y="1645349"/>
                    <a:pt x="254332" y="1721549"/>
                  </a:cubicBezTo>
                  <a:cubicBezTo>
                    <a:pt x="281287" y="1783461"/>
                    <a:pt x="306433" y="1846231"/>
                    <a:pt x="338056" y="1905857"/>
                  </a:cubicBezTo>
                  <a:cubicBezTo>
                    <a:pt x="357583" y="1942529"/>
                    <a:pt x="379776" y="1977866"/>
                    <a:pt x="407398" y="2008823"/>
                  </a:cubicBezTo>
                  <a:cubicBezTo>
                    <a:pt x="426829" y="2030539"/>
                    <a:pt x="449308" y="2049780"/>
                    <a:pt x="476740" y="2059114"/>
                  </a:cubicBezTo>
                  <a:cubicBezTo>
                    <a:pt x="515793" y="2072354"/>
                    <a:pt x="557893" y="2062734"/>
                    <a:pt x="596374" y="2047113"/>
                  </a:cubicBezTo>
                  <a:cubicBezTo>
                    <a:pt x="674860" y="2015300"/>
                    <a:pt x="738106" y="1956530"/>
                    <a:pt x="804496" y="1903476"/>
                  </a:cubicBezTo>
                  <a:cubicBezTo>
                    <a:pt x="891649" y="1833848"/>
                    <a:pt x="984804" y="1771841"/>
                    <a:pt x="1084435" y="1721549"/>
                  </a:cubicBezTo>
                  <a:cubicBezTo>
                    <a:pt x="1175494" y="1675638"/>
                    <a:pt x="1271030" y="1639348"/>
                    <a:pt x="1369138" y="1611439"/>
                  </a:cubicBezTo>
                  <a:cubicBezTo>
                    <a:pt x="1446576" y="1589437"/>
                    <a:pt x="1525252" y="1572387"/>
                    <a:pt x="1603643" y="1554004"/>
                  </a:cubicBezTo>
                  <a:cubicBezTo>
                    <a:pt x="1700989" y="1531049"/>
                    <a:pt x="1798144" y="1505141"/>
                    <a:pt x="1897966" y="1498949"/>
                  </a:cubicBezTo>
                  <a:cubicBezTo>
                    <a:pt x="1981119" y="1493711"/>
                    <a:pt x="2064272" y="1501521"/>
                    <a:pt x="2146759" y="1513332"/>
                  </a:cubicBezTo>
                  <a:cubicBezTo>
                    <a:pt x="2195527" y="1520285"/>
                    <a:pt x="2244200" y="1528382"/>
                    <a:pt x="2292682" y="1537240"/>
                  </a:cubicBezTo>
                  <a:cubicBezTo>
                    <a:pt x="2390218" y="1555147"/>
                    <a:pt x="2487563" y="1574102"/>
                    <a:pt x="2584623" y="1594676"/>
                  </a:cubicBezTo>
                  <a:cubicBezTo>
                    <a:pt x="2654251" y="1609439"/>
                    <a:pt x="2724260" y="1624393"/>
                    <a:pt x="2795126" y="1620964"/>
                  </a:cubicBezTo>
                  <a:cubicBezTo>
                    <a:pt x="2859991" y="1617821"/>
                    <a:pt x="3149551" y="1625918"/>
                    <a:pt x="2972005" y="123463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47124" y="3225064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72867" y="3402818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435437" y="3593840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785832" y="822034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9044" y="900581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23810" y="1056703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712627" y="1178978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526140" y="1242712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352309" y="1349964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886050" y="-679131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065946" y="-514793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248093" y="-430241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Bottom Right">
            <a:extLst>
              <a:ext uri="{FF2B5EF4-FFF2-40B4-BE49-F238E27FC236}">
                <a16:creationId xmlns:a16="http://schemas.microsoft.com/office/drawing/2014/main" id="{44F880E8-D890-4B32-8082-A3337BF3D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4961325-8EF4-4C7A-9833-FB20C4DD5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8" name="Graphic 157">
              <a:extLst>
                <a:ext uri="{FF2B5EF4-FFF2-40B4-BE49-F238E27FC236}">
                  <a16:creationId xmlns:a16="http://schemas.microsoft.com/office/drawing/2014/main" id="{AC3C1455-2522-4EFE-8D33-83807CF78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37D90C7-3836-4178-B926-44AA5E3B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5161F7E-ABD4-4A6E-864C-5ED1DD8B5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44A5CB6-84AB-4A73-BB98-6D0482A90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FCFD2D9-E87A-4C33-A158-63D4FFE0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62B6679-1B90-4CB1-AC3E-B8309C31B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C024DDF-6017-463E-82DC-5D51B9750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AE97FA4-4E41-47AD-A123-2F6EA202B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F185A-8061-4998-A019-A4FBA15F5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C786DED-B17E-4B2B-8E8C-EB7AA3B7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0" y="740211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Tujuan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8230FB-AC5F-4C5B-A16D-F917798C0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193" y="4074515"/>
            <a:ext cx="7580207" cy="12791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Tujuan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dari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tugas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akhir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ini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adalah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membuat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sebuah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sistem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yang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dapat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mengklasifikasikan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gerakan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mencuci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tangan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grpSp>
        <p:nvGrpSpPr>
          <p:cNvPr id="78" name="Cross">
            <a:extLst>
              <a:ext uri="{FF2B5EF4-FFF2-40B4-BE49-F238E27FC236}">
                <a16:creationId xmlns:a16="http://schemas.microsoft.com/office/drawing/2014/main" id="{7EA2E9ED-9579-480C-8036-C3FE41274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28991" y="4031354"/>
            <a:ext cx="118872" cy="118872"/>
            <a:chOff x="1175347" y="3733800"/>
            <a:chExt cx="118872" cy="118872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6359521-A2E0-4F20-B7DA-9DA02BE49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D51D877-AAD8-42E5-8DD7-4BFECAE4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46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786DED-B17E-4B2B-8E8C-EB7AA3B7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669091"/>
            <a:ext cx="7530685" cy="1574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Batasan </a:t>
            </a:r>
            <a:r>
              <a:rPr lang="en-US" sz="5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Penelitian</a:t>
            </a:r>
            <a:endParaRPr lang="en-US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8230FB-AC5F-4C5B-A16D-F917798C0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6475" y="2590800"/>
            <a:ext cx="8594671" cy="310515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Penelitian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ini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hanya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berfokus</a:t>
            </a:r>
            <a:r>
              <a:rPr lang="en-US" sz="1800" dirty="0">
                <a:solidFill>
                  <a:schemeClr val="tx2"/>
                </a:solidFill>
              </a:rPr>
              <a:t> pada </a:t>
            </a:r>
            <a:r>
              <a:rPr lang="en-US" sz="1800" dirty="0" err="1">
                <a:solidFill>
                  <a:schemeClr val="tx2"/>
                </a:solidFill>
              </a:rPr>
              <a:t>klasifikasi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gerakan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mencuci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tangan</a:t>
            </a:r>
            <a:endParaRPr lang="en-US" sz="180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Dataset Yang </a:t>
            </a:r>
            <a:r>
              <a:rPr lang="en-US" sz="1800" dirty="0" err="1">
                <a:solidFill>
                  <a:schemeClr val="tx2"/>
                </a:solidFill>
              </a:rPr>
              <a:t>digunakan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Berasal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dari</a:t>
            </a:r>
            <a:r>
              <a:rPr lang="en-US" sz="1800" dirty="0">
                <a:solidFill>
                  <a:schemeClr val="tx2"/>
                </a:solidFill>
              </a:rPr>
              <a:t> Kaggle Hand Wash Dataset dan Data </a:t>
            </a:r>
            <a:r>
              <a:rPr lang="en-US" sz="1800" dirty="0" err="1">
                <a:solidFill>
                  <a:schemeClr val="tx2"/>
                </a:solidFill>
              </a:rPr>
              <a:t>Pribadi</a:t>
            </a:r>
            <a:endParaRPr lang="en-US" sz="180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Metode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Pengambilan</a:t>
            </a:r>
            <a:r>
              <a:rPr lang="en-US" sz="1800" dirty="0">
                <a:solidFill>
                  <a:schemeClr val="tx2"/>
                </a:solidFill>
              </a:rPr>
              <a:t> Dataset </a:t>
            </a:r>
            <a:r>
              <a:rPr lang="en-US" sz="1800" dirty="0" err="1">
                <a:solidFill>
                  <a:schemeClr val="tx2"/>
                </a:solidFill>
              </a:rPr>
              <a:t>Pribadi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menggunakan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kamera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dengan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Posisi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Tetap</a:t>
            </a:r>
            <a:endParaRPr lang="en-US" sz="180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Metode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Klasifikasi</a:t>
            </a:r>
            <a:r>
              <a:rPr lang="en-US" sz="1800" dirty="0">
                <a:solidFill>
                  <a:schemeClr val="tx2"/>
                </a:solidFill>
              </a:rPr>
              <a:t> yang </a:t>
            </a:r>
            <a:r>
              <a:rPr lang="en-US" sz="1800" dirty="0" err="1">
                <a:solidFill>
                  <a:schemeClr val="tx2"/>
                </a:solidFill>
              </a:rPr>
              <a:t>dilakukan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Berbasis</a:t>
            </a:r>
            <a:r>
              <a:rPr lang="en-US" sz="1800" dirty="0">
                <a:solidFill>
                  <a:schemeClr val="tx2"/>
                </a:solidFill>
              </a:rPr>
              <a:t> Image Classification </a:t>
            </a:r>
            <a:r>
              <a:rPr lang="en-US" sz="1800" dirty="0" err="1">
                <a:solidFill>
                  <a:schemeClr val="tx2"/>
                </a:solidFill>
              </a:rPr>
              <a:t>berbasis</a:t>
            </a:r>
            <a:r>
              <a:rPr lang="en-US" sz="1800" dirty="0">
                <a:solidFill>
                  <a:schemeClr val="tx2"/>
                </a:solidFill>
              </a:rPr>
              <a:t> CNN </a:t>
            </a:r>
            <a:r>
              <a:rPr lang="en-US" sz="1800" dirty="0" err="1">
                <a:solidFill>
                  <a:schemeClr val="tx2"/>
                </a:solidFill>
              </a:rPr>
              <a:t>menggunakan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i="1" dirty="0">
                <a:solidFill>
                  <a:schemeClr val="tx2"/>
                </a:solidFill>
              </a:rPr>
              <a:t>EfficientNet-B0 Pre-trained Model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dengan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mengimplementasikan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i="1" dirty="0">
                <a:solidFill>
                  <a:schemeClr val="tx2"/>
                </a:solidFill>
              </a:rPr>
              <a:t>Moving Average</a:t>
            </a:r>
          </a:p>
          <a:p>
            <a:pPr marL="457200" indent="-457200"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Dikarenakan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Kondisi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Pandemi</a:t>
            </a:r>
            <a:r>
              <a:rPr lang="en-US" sz="1800" dirty="0">
                <a:solidFill>
                  <a:schemeClr val="tx2"/>
                </a:solidFill>
              </a:rPr>
              <a:t> COVID-19, </a:t>
            </a:r>
            <a:r>
              <a:rPr lang="en-US" sz="1800" dirty="0" err="1">
                <a:solidFill>
                  <a:schemeClr val="tx2"/>
                </a:solidFill>
              </a:rPr>
              <a:t>Penelitian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hanya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akan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dilakukan</a:t>
            </a:r>
            <a:r>
              <a:rPr lang="en-US" sz="1800" dirty="0">
                <a:solidFill>
                  <a:schemeClr val="tx2"/>
                </a:solidFill>
              </a:rPr>
              <a:t> di </a:t>
            </a:r>
            <a:r>
              <a:rPr lang="en-US" sz="1800" dirty="0" err="1">
                <a:solidFill>
                  <a:schemeClr val="tx2"/>
                </a:solidFill>
              </a:rPr>
              <a:t>sekitar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tempat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tinggal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penulis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dengan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menerapkan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i="1" dirty="0">
                <a:solidFill>
                  <a:schemeClr val="tx2"/>
                </a:solidFill>
              </a:rPr>
              <a:t>Physical Distancing </a:t>
            </a:r>
            <a:r>
              <a:rPr lang="en-US" sz="1800" dirty="0">
                <a:solidFill>
                  <a:schemeClr val="tx2"/>
                </a:solidFill>
              </a:rPr>
              <a:t>demi </a:t>
            </a:r>
            <a:r>
              <a:rPr lang="en-US" sz="1800" dirty="0" err="1">
                <a:solidFill>
                  <a:schemeClr val="tx2"/>
                </a:solidFill>
              </a:rPr>
              <a:t>mencegah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terjadinya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penyebaran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penyakit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7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85633FA-B41E-4EB0-8B14-244AF99A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201" y="1457325"/>
            <a:ext cx="6673849" cy="1733550"/>
          </a:xfrm>
        </p:spPr>
        <p:txBody>
          <a:bodyPr>
            <a:normAutofit/>
          </a:bodyPr>
          <a:lstStyle/>
          <a:p>
            <a:pPr algn="r"/>
            <a:r>
              <a:rPr lang="en-US" sz="4800" i="1" dirty="0"/>
              <a:t>Convolutional Neural Network (CNN)</a:t>
            </a:r>
            <a:endParaRPr lang="id-ID" sz="4800" i="1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4A7233F-6E80-4D58-8B9C-3CE20D62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3667126"/>
            <a:ext cx="9721850" cy="2517775"/>
          </a:xfrm>
        </p:spPr>
        <p:txBody>
          <a:bodyPr>
            <a:normAutofit/>
          </a:bodyPr>
          <a:lstStyle/>
          <a:p>
            <a:pPr algn="r"/>
            <a:r>
              <a:rPr lang="en-US" b="1" i="1" dirty="0">
                <a:solidFill>
                  <a:schemeClr val="tx1"/>
                </a:solidFill>
              </a:rPr>
              <a:t>C</a:t>
            </a:r>
            <a:r>
              <a:rPr lang="id-ID" b="1" i="1" dirty="0" err="1">
                <a:solidFill>
                  <a:schemeClr val="tx1"/>
                </a:solidFill>
              </a:rPr>
              <a:t>onvolutional</a:t>
            </a:r>
            <a:r>
              <a:rPr lang="id-ID" b="1" i="1" dirty="0">
                <a:solidFill>
                  <a:schemeClr val="tx1"/>
                </a:solidFill>
              </a:rPr>
              <a:t> Neural Network (CNN)</a:t>
            </a:r>
            <a:r>
              <a:rPr lang="id-ID" i="1" dirty="0">
                <a:solidFill>
                  <a:schemeClr val="tx1"/>
                </a:solidFill>
              </a:rPr>
              <a:t> </a:t>
            </a:r>
            <a:r>
              <a:rPr lang="id-ID" dirty="0">
                <a:solidFill>
                  <a:schemeClr val="tx1"/>
                </a:solidFill>
              </a:rPr>
              <a:t>adalah salah satu jenis neural </a:t>
            </a:r>
            <a:r>
              <a:rPr lang="id-ID" dirty="0" err="1">
                <a:solidFill>
                  <a:schemeClr val="tx1"/>
                </a:solidFill>
              </a:rPr>
              <a:t>network</a:t>
            </a:r>
            <a:r>
              <a:rPr lang="id-ID" dirty="0">
                <a:solidFill>
                  <a:schemeClr val="tx1"/>
                </a:solidFill>
              </a:rPr>
              <a:t> yang biasa digunakan pada data </a:t>
            </a:r>
            <a:r>
              <a:rPr lang="id-ID" dirty="0" err="1">
                <a:solidFill>
                  <a:schemeClr val="tx1"/>
                </a:solidFill>
              </a:rPr>
              <a:t>image</a:t>
            </a:r>
            <a:r>
              <a:rPr lang="id-ID" dirty="0">
                <a:solidFill>
                  <a:schemeClr val="tx1"/>
                </a:solidFill>
              </a:rPr>
              <a:t>. CNN </a:t>
            </a:r>
            <a:r>
              <a:rPr lang="id-ID" dirty="0" err="1">
                <a:solidFill>
                  <a:schemeClr val="tx1"/>
                </a:solidFill>
              </a:rPr>
              <a:t>bi</a:t>
            </a: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id-ID" dirty="0" err="1">
                <a:solidFill>
                  <a:schemeClr val="tx1"/>
                </a:solidFill>
              </a:rPr>
              <a:t>sa</a:t>
            </a:r>
            <a:r>
              <a:rPr lang="id-ID" dirty="0">
                <a:solidFill>
                  <a:schemeClr val="tx1"/>
                </a:solidFill>
              </a:rPr>
              <a:t> digunakan untuk mendeteksi dan </a:t>
            </a:r>
            <a:r>
              <a:rPr lang="id-ID" b="1" dirty="0">
                <a:solidFill>
                  <a:schemeClr val="tx1"/>
                </a:solidFill>
              </a:rPr>
              <a:t>mengenali </a:t>
            </a:r>
            <a:r>
              <a:rPr lang="id-ID" b="1" dirty="0" err="1">
                <a:solidFill>
                  <a:schemeClr val="tx1"/>
                </a:solidFill>
              </a:rPr>
              <a:t>object</a:t>
            </a:r>
            <a:r>
              <a:rPr lang="id-ID" b="1" dirty="0">
                <a:solidFill>
                  <a:schemeClr val="tx1"/>
                </a:solidFill>
              </a:rPr>
              <a:t> pada sebuah </a:t>
            </a:r>
            <a:r>
              <a:rPr lang="id-ID" b="1" dirty="0" err="1">
                <a:solidFill>
                  <a:schemeClr val="tx1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4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4D0F6C9-6072-4C11-AF51-3E96CCE48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167" y="3191054"/>
            <a:ext cx="9286875" cy="2117725"/>
          </a:xfrm>
        </p:spPr>
        <p:txBody>
          <a:bodyPr/>
          <a:lstStyle/>
          <a:p>
            <a:pPr marL="0" indent="0" algn="r">
              <a:buNone/>
            </a:pPr>
            <a:r>
              <a:rPr lang="id-ID" dirty="0"/>
              <a:t>Yang membedakan CNN dari Neural </a:t>
            </a:r>
            <a:r>
              <a:rPr lang="id-ID" dirty="0" err="1"/>
              <a:t>network</a:t>
            </a:r>
            <a:r>
              <a:rPr lang="id-ID" dirty="0"/>
              <a:t> lainnya terletak pada Arsitektur dari CNN itu sendiri. Arsitektur dari CNN dibagi menjadi 2 bagian besar, </a:t>
            </a:r>
            <a:r>
              <a:rPr lang="id-ID" b="1" i="1" dirty="0" err="1"/>
              <a:t>Feature</a:t>
            </a:r>
            <a:r>
              <a:rPr lang="id-ID" b="1" i="1" dirty="0"/>
              <a:t> </a:t>
            </a:r>
            <a:r>
              <a:rPr lang="id-ID" b="1" i="1" dirty="0" err="1"/>
              <a:t>Learning</a:t>
            </a:r>
            <a:r>
              <a:rPr lang="id-ID" b="1" i="1" dirty="0"/>
              <a:t> Layer</a:t>
            </a:r>
            <a:r>
              <a:rPr lang="id-ID" dirty="0"/>
              <a:t> dan </a:t>
            </a:r>
            <a:r>
              <a:rPr lang="id-ID" b="1" i="1" dirty="0" err="1"/>
              <a:t>Classification</a:t>
            </a:r>
            <a:r>
              <a:rPr lang="id-ID" b="1" i="1" dirty="0"/>
              <a:t> Layer</a:t>
            </a:r>
            <a:r>
              <a:rPr lang="id-ID" dirty="0"/>
              <a:t>.</a:t>
            </a: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F38FED89-1375-4C92-BDC2-5F8A67E8D895}"/>
              </a:ext>
            </a:extLst>
          </p:cNvPr>
          <p:cNvSpPr txBox="1"/>
          <p:nvPr/>
        </p:nvSpPr>
        <p:spPr>
          <a:xfrm>
            <a:off x="4610099" y="1549221"/>
            <a:ext cx="60269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i="1" dirty="0">
                <a:latin typeface="+mj-lt"/>
              </a:rPr>
              <a:t>Convolutional Neural Network (CNN)</a:t>
            </a:r>
            <a:endParaRPr lang="id-ID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274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C94B86E-5B51-4EBB-8C7E-B7BC93F9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870" y="946364"/>
            <a:ext cx="5494638" cy="996478"/>
          </a:xfrm>
        </p:spPr>
        <p:txBody>
          <a:bodyPr>
            <a:normAutofit fontScale="90000"/>
          </a:bodyPr>
          <a:lstStyle/>
          <a:p>
            <a:r>
              <a:rPr lang="en-US" dirty="0"/>
              <a:t>Cara </a:t>
            </a:r>
            <a:r>
              <a:rPr lang="en-US" dirty="0" err="1"/>
              <a:t>Kerja</a:t>
            </a:r>
            <a:r>
              <a:rPr lang="en-US" dirty="0"/>
              <a:t> CNN</a:t>
            </a:r>
            <a:endParaRPr lang="id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E30CE474-5688-4464-BB5B-8661464C3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86" y="2349744"/>
            <a:ext cx="9687697" cy="3272975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E76F7528-757F-4F82-84C2-B4359BFD7185}"/>
              </a:ext>
            </a:extLst>
          </p:cNvPr>
          <p:cNvSpPr txBox="1"/>
          <p:nvPr/>
        </p:nvSpPr>
        <p:spPr>
          <a:xfrm>
            <a:off x="1346886" y="5709882"/>
            <a:ext cx="453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err="1"/>
              <a:t>Sumber</a:t>
            </a:r>
            <a:r>
              <a:rPr lang="en-US" sz="1400" b="1" i="1" dirty="0"/>
              <a:t> : </a:t>
            </a:r>
            <a:r>
              <a:rPr lang="en-US" sz="1400" b="1" i="1" dirty="0" err="1"/>
              <a:t>Dokumen</a:t>
            </a:r>
            <a:r>
              <a:rPr lang="en-US" sz="1400" b="1" i="1" dirty="0"/>
              <a:t> </a:t>
            </a:r>
            <a:r>
              <a:rPr lang="en-US" sz="1400" b="1" i="1" dirty="0" err="1"/>
              <a:t>Penulis</a:t>
            </a:r>
            <a:endParaRPr lang="id-ID" sz="1400" b="1" i="1" dirty="0"/>
          </a:p>
        </p:txBody>
      </p:sp>
    </p:spTree>
    <p:extLst>
      <p:ext uri="{BB962C8B-B14F-4D97-AF65-F5344CB8AC3E}">
        <p14:creationId xmlns:p14="http://schemas.microsoft.com/office/powerpoint/2010/main" val="117732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F38FED89-1375-4C92-BDC2-5F8A67E8D895}"/>
              </a:ext>
            </a:extLst>
          </p:cNvPr>
          <p:cNvSpPr txBox="1"/>
          <p:nvPr/>
        </p:nvSpPr>
        <p:spPr>
          <a:xfrm>
            <a:off x="1198181" y="4078540"/>
            <a:ext cx="4795282" cy="2040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400" i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EfficientNet</a:t>
            </a:r>
            <a:endParaRPr lang="en-US" sz="44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D817ADB7-00E6-482F-BD8B-681326826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71969E-EB0C-4011-A721-C4685792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0C06B9B3-A426-4BDD-BA45-9C5F6A44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8BAA882-64C3-4E36-828C-E2034D999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AC94D91-AECE-473B-B00B-F2AAE0EA4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BFBC77-5178-4DAA-93E6-A494D4914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7E709EC-272C-4F97-BDC8-4B872DEDC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7C992B3-ABB9-443C-8748-551626188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10CC2EE-90B9-45E3-B7E6-C856A199D4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8272C51-7AB7-4369-A6E9-17958FD3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1F31DD-C31E-4C9E-A920-AD354B5CB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22D61B23-D200-4C5C-8FFF-8F6318F8F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137749"/>
            <a:ext cx="10515600" cy="2168842"/>
          </a:xfrm>
          <a:prstGeom prst="rect">
            <a:avLst/>
          </a:prstGeom>
        </p:spPr>
      </p:pic>
      <p:grpSp>
        <p:nvGrpSpPr>
          <p:cNvPr id="26" name="Top left">
            <a:extLst>
              <a:ext uri="{FF2B5EF4-FFF2-40B4-BE49-F238E27FC236}">
                <a16:creationId xmlns:a16="http://schemas.microsoft.com/office/drawing/2014/main" id="{96BED12B-FE5D-4876-810D-5579D6E8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2EB1789-3A9D-45E9-8CDD-C8063C51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CA9CCF-CD57-438A-9A90-777CB891C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0CE73CE-4EED-4313-8396-3E701096D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80AC3D6-983B-4840-BB53-F3C27CBCB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45DFDBC-0EF7-4972-A2FD-5589DCF4D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5F3B204-B3FF-4D3D-A08D-2848E22B0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5F2879E-E3AA-4758-A22D-0DD2AF771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110AA5C-CE6D-4F70-9F34-C4E0875F7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4D0F6C9-6072-4C11-AF51-3E96CCE48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4084395"/>
            <a:ext cx="4977905" cy="2035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Merupakan</a:t>
            </a:r>
            <a:r>
              <a:rPr lang="en-US" sz="1800" dirty="0"/>
              <a:t> model </a:t>
            </a:r>
            <a:r>
              <a:rPr lang="en-US" sz="1800" i="1" dirty="0"/>
              <a:t>Image Classification </a:t>
            </a:r>
            <a:r>
              <a:rPr lang="en-US" sz="1800" dirty="0" err="1"/>
              <a:t>berbasis</a:t>
            </a:r>
            <a:r>
              <a:rPr lang="en-US" sz="1800" dirty="0"/>
              <a:t> </a:t>
            </a:r>
            <a:r>
              <a:rPr lang="en-US" sz="1800" i="1" dirty="0"/>
              <a:t>CNN yang </a:t>
            </a:r>
            <a:r>
              <a:rPr lang="en-US" sz="1800" i="1" dirty="0" err="1"/>
              <a:t>memanfaatkan</a:t>
            </a:r>
            <a:r>
              <a:rPr lang="en-US" sz="1800" i="1" dirty="0"/>
              <a:t> Compound Scaling </a:t>
            </a:r>
            <a:r>
              <a:rPr lang="en-US" sz="1800" i="1" dirty="0" err="1"/>
              <a:t>dalam</a:t>
            </a:r>
            <a:r>
              <a:rPr lang="en-US" sz="1800" i="1" dirty="0"/>
              <a:t> </a:t>
            </a:r>
            <a:r>
              <a:rPr lang="en-US" sz="1800" i="1" dirty="0" err="1"/>
              <a:t>pengembangannya</a:t>
            </a:r>
            <a:r>
              <a:rPr lang="en-US" sz="1800" i="1" dirty="0"/>
              <a:t> demi </a:t>
            </a:r>
            <a:r>
              <a:rPr lang="en-US" sz="1800" i="1" dirty="0" err="1"/>
              <a:t>terciptanya</a:t>
            </a:r>
            <a:r>
              <a:rPr lang="en-US" sz="1800" i="1" dirty="0"/>
              <a:t> model yang </a:t>
            </a:r>
            <a:r>
              <a:rPr lang="en-US" sz="1800" i="1" dirty="0" err="1"/>
              <a:t>efisien</a:t>
            </a:r>
            <a:r>
              <a:rPr lang="en-US" sz="1800" i="1" dirty="0"/>
              <a:t>.</a:t>
            </a:r>
          </a:p>
        </p:txBody>
      </p:sp>
      <p:sp>
        <p:nvSpPr>
          <p:cNvPr id="35" name="Kotak Teks 34">
            <a:extLst>
              <a:ext uri="{FF2B5EF4-FFF2-40B4-BE49-F238E27FC236}">
                <a16:creationId xmlns:a16="http://schemas.microsoft.com/office/drawing/2014/main" id="{5AB9EAFC-3D71-4D85-A4F8-9B0F2FEF4ABE}"/>
              </a:ext>
            </a:extLst>
          </p:cNvPr>
          <p:cNvSpPr txBox="1"/>
          <p:nvPr/>
        </p:nvSpPr>
        <p:spPr>
          <a:xfrm>
            <a:off x="4149681" y="3316002"/>
            <a:ext cx="7510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https://ai.googleblog.com/2019/05/efficientnet-improving-accuracy-and.html</a:t>
            </a:r>
            <a:endParaRPr lang="id-ID" sz="1400" i="1" dirty="0"/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C573E98B-264E-4A14-ACB9-EB8C65812F7A}"/>
              </a:ext>
            </a:extLst>
          </p:cNvPr>
          <p:cNvSpPr txBox="1"/>
          <p:nvPr/>
        </p:nvSpPr>
        <p:spPr>
          <a:xfrm>
            <a:off x="-1031585" y="3312281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/>
              <a:t>Arsitektur</a:t>
            </a:r>
            <a:r>
              <a:rPr lang="en-US" sz="1800" i="1" dirty="0"/>
              <a:t> </a:t>
            </a:r>
            <a:r>
              <a:rPr lang="en-US" sz="1800" i="1" dirty="0" err="1"/>
              <a:t>EfficientNet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24729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05E14710-B20D-424F-9465-E0427970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57F0CF-E215-4235-B086-916830B9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06EA72-1DD7-4343-9768-D1089D183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465186-B0EF-4443-AA37-CD37F259E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35EA6BD-3484-4D72-8838-3DA17577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2088E30-E17C-40A3-876F-C79A7BDFE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A3A6DD2-FE8F-4861-81EA-E1A5BB6B5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E9FFAA5-21C1-4B65-9DA9-24DFCC45C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FECE28E-7EEC-4B45-B573-BCAE111FC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63B3A1-3F6C-40C4-8AD7-479DFE529EE5}"/>
              </a:ext>
            </a:extLst>
          </p:cNvPr>
          <p:cNvSpPr txBox="1">
            <a:spLocks/>
          </p:cNvSpPr>
          <p:nvPr/>
        </p:nvSpPr>
        <p:spPr>
          <a:xfrm>
            <a:off x="895476" y="647695"/>
            <a:ext cx="9988166" cy="134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Metodologi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Penelitian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9" name="Bottom Right">
            <a:extLst>
              <a:ext uri="{FF2B5EF4-FFF2-40B4-BE49-F238E27FC236}">
                <a16:creationId xmlns:a16="http://schemas.microsoft.com/office/drawing/2014/main" id="{33E292A1-440C-41B6-AECE-499683C5C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36D22F2-5BE5-4299-B3C4-06B3823F9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D126EE8D-7318-40DC-AE0F-120FD040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BE7795C-A860-4C9B-BC23-1FBEDEBE5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569E8A3-064F-490D-A574-DE37DCF5D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F5D334B-EA10-488A-ACEF-359FC7313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71E9F15-20FF-466A-8976-CB9AEDC36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F6396EF-4FA3-4C64-A4AB-AAFD680453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7498B4E-B548-4846-A943-8C077647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5E991F3-4EDE-4EF1-A611-12F3BCB02A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2FCF0CC-5B63-496D-B9A8-AF0233757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Gambar 6">
            <a:extLst>
              <a:ext uri="{FF2B5EF4-FFF2-40B4-BE49-F238E27FC236}">
                <a16:creationId xmlns:a16="http://schemas.microsoft.com/office/drawing/2014/main" id="{846501CC-208B-4142-9070-9CF7D5663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05" y="2123427"/>
            <a:ext cx="5797911" cy="3580875"/>
          </a:xfrm>
          <a:prstGeom prst="rect">
            <a:avLst/>
          </a:prstGeom>
        </p:spPr>
      </p:pic>
      <p:sp>
        <p:nvSpPr>
          <p:cNvPr id="60" name="Kotak Teks 59">
            <a:extLst>
              <a:ext uri="{FF2B5EF4-FFF2-40B4-BE49-F238E27FC236}">
                <a16:creationId xmlns:a16="http://schemas.microsoft.com/office/drawing/2014/main" id="{E96330B7-A2BA-4FB9-942C-1DCD014ADEB5}"/>
              </a:ext>
            </a:extLst>
          </p:cNvPr>
          <p:cNvSpPr txBox="1"/>
          <p:nvPr/>
        </p:nvSpPr>
        <p:spPr>
          <a:xfrm>
            <a:off x="1178835" y="4570134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</a:t>
            </a:r>
            <a:r>
              <a:rPr lang="en-US" sz="1400" i="1" dirty="0" err="1"/>
              <a:t>Dokumen</a:t>
            </a:r>
            <a:r>
              <a:rPr lang="en-US" sz="1400" i="1" dirty="0"/>
              <a:t> </a:t>
            </a:r>
            <a:r>
              <a:rPr lang="en-US" sz="1400" i="1" dirty="0" err="1"/>
              <a:t>Penulis</a:t>
            </a:r>
            <a:endParaRPr lang="id-ID" sz="1400" i="1" dirty="0"/>
          </a:p>
        </p:txBody>
      </p:sp>
    </p:spTree>
    <p:extLst>
      <p:ext uri="{BB962C8B-B14F-4D97-AF65-F5344CB8AC3E}">
        <p14:creationId xmlns:p14="http://schemas.microsoft.com/office/powerpoint/2010/main" val="4213862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583F84A-32FF-4347-84ED-8A787FF84427}"/>
              </a:ext>
            </a:extLst>
          </p:cNvPr>
          <p:cNvSpPr txBox="1">
            <a:spLocks/>
          </p:cNvSpPr>
          <p:nvPr/>
        </p:nvSpPr>
        <p:spPr>
          <a:xfrm>
            <a:off x="-1315067" y="2368867"/>
            <a:ext cx="4769468" cy="10601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Kaggle</a:t>
            </a:r>
            <a:br>
              <a:rPr lang="en-US" sz="4000" dirty="0"/>
            </a:br>
            <a:r>
              <a:rPr lang="en-US" sz="4000" dirty="0"/>
              <a:t>Hand Wash</a:t>
            </a:r>
            <a:br>
              <a:rPr lang="en-US" sz="4000" dirty="0"/>
            </a:br>
            <a:r>
              <a:rPr lang="en-US" sz="4000" dirty="0"/>
              <a:t>Dataset</a:t>
            </a:r>
            <a:endParaRPr lang="id-ID" sz="4000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BAD540FD-E9AD-4EF7-B1D5-72A73B90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68" y="1165258"/>
            <a:ext cx="7509459" cy="4527483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5EC1AFDC-1A8B-425F-A77E-A08CAA3E0109}"/>
              </a:ext>
            </a:extLst>
          </p:cNvPr>
          <p:cNvSpPr txBox="1"/>
          <p:nvPr/>
        </p:nvSpPr>
        <p:spPr>
          <a:xfrm>
            <a:off x="3348317" y="5821632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https://www.kaggle.com/realtimear/hand-wash-dataset</a:t>
            </a:r>
            <a:endParaRPr lang="id-ID" sz="1400" i="1" dirty="0"/>
          </a:p>
        </p:txBody>
      </p:sp>
    </p:spTree>
    <p:extLst>
      <p:ext uri="{BB962C8B-B14F-4D97-AF65-F5344CB8AC3E}">
        <p14:creationId xmlns:p14="http://schemas.microsoft.com/office/powerpoint/2010/main" val="2393441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6DF3E47-9D5B-438B-955A-D7617560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935" y="992187"/>
            <a:ext cx="3932237" cy="1600200"/>
          </a:xfrm>
        </p:spPr>
        <p:txBody>
          <a:bodyPr>
            <a:noAutofit/>
          </a:bodyPr>
          <a:lstStyle/>
          <a:p>
            <a:r>
              <a:rPr lang="en-US" sz="3600" dirty="0" err="1"/>
              <a:t>Metode</a:t>
            </a:r>
            <a:r>
              <a:rPr lang="en-US" sz="3600" dirty="0"/>
              <a:t> </a:t>
            </a:r>
            <a:r>
              <a:rPr lang="en-US" sz="3600" dirty="0" err="1"/>
              <a:t>Pengambilan</a:t>
            </a:r>
            <a:r>
              <a:rPr lang="en-US" sz="3600" dirty="0"/>
              <a:t> Dataset </a:t>
            </a:r>
            <a:r>
              <a:rPr lang="en-US" sz="3600" dirty="0" err="1"/>
              <a:t>Pribadi</a:t>
            </a:r>
            <a:endParaRPr lang="id-ID" sz="3600" dirty="0"/>
          </a:p>
        </p:txBody>
      </p:sp>
      <p:pic>
        <p:nvPicPr>
          <p:cNvPr id="11" name="Tampungan Konten 10" descr="Sebuah gambar berisi lantai, dalam ruangan, perlengkapan, tripod&#10;&#10;Deskripsi dibuat secara otomatis">
            <a:extLst>
              <a:ext uri="{FF2B5EF4-FFF2-40B4-BE49-F238E27FC236}">
                <a16:creationId xmlns:a16="http://schemas.microsoft.com/office/drawing/2014/main" id="{315C6D68-64E4-4176-8678-473ED9F4B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76" y="992187"/>
            <a:ext cx="4086183" cy="4873625"/>
          </a:xfrm>
        </p:spPr>
      </p:pic>
      <p:pic>
        <p:nvPicPr>
          <p:cNvPr id="13" name="Gambar 12" descr="Sebuah gambar berisi teks, lantai, dalam ruangan&#10;&#10;Deskripsi dibuat secara otomatis">
            <a:extLst>
              <a:ext uri="{FF2B5EF4-FFF2-40B4-BE49-F238E27FC236}">
                <a16:creationId xmlns:a16="http://schemas.microsoft.com/office/drawing/2014/main" id="{0F337407-F065-4C61-9483-5358157A7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5" y="2946400"/>
            <a:ext cx="5190065" cy="2919412"/>
          </a:xfrm>
          <a:prstGeom prst="rect">
            <a:avLst/>
          </a:prstGeom>
        </p:spPr>
      </p:pic>
      <p:sp>
        <p:nvSpPr>
          <p:cNvPr id="14" name="Kotak Teks 13">
            <a:extLst>
              <a:ext uri="{FF2B5EF4-FFF2-40B4-BE49-F238E27FC236}">
                <a16:creationId xmlns:a16="http://schemas.microsoft.com/office/drawing/2014/main" id="{A3639FFB-D485-4FCA-A174-72F687752803}"/>
              </a:ext>
            </a:extLst>
          </p:cNvPr>
          <p:cNvSpPr txBox="1"/>
          <p:nvPr/>
        </p:nvSpPr>
        <p:spPr>
          <a:xfrm>
            <a:off x="2830157" y="5943552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</a:t>
            </a:r>
            <a:r>
              <a:rPr lang="en-US" sz="1400" i="1" dirty="0" err="1"/>
              <a:t>Dokumen</a:t>
            </a:r>
            <a:r>
              <a:rPr lang="en-US" sz="1400" i="1" dirty="0"/>
              <a:t> </a:t>
            </a:r>
            <a:r>
              <a:rPr lang="en-US" sz="1400" i="1" dirty="0" err="1"/>
              <a:t>Penulis</a:t>
            </a:r>
            <a:endParaRPr lang="id-ID" sz="1400" i="1" dirty="0"/>
          </a:p>
        </p:txBody>
      </p:sp>
    </p:spTree>
    <p:extLst>
      <p:ext uri="{BB962C8B-B14F-4D97-AF65-F5344CB8AC3E}">
        <p14:creationId xmlns:p14="http://schemas.microsoft.com/office/powerpoint/2010/main" val="63336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mpungan Konten 5" descr="Sebuah gambar berisi dalam ruangan, jendela&#10;&#10;Deskripsi dibuat secara otomatis">
            <a:extLst>
              <a:ext uri="{FF2B5EF4-FFF2-40B4-BE49-F238E27FC236}">
                <a16:creationId xmlns:a16="http://schemas.microsoft.com/office/drawing/2014/main" id="{CB1482F8-1AF8-4C83-8CD3-F9FEEFAB2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2"/>
          <a:stretch/>
        </p:blipFill>
        <p:spPr>
          <a:xfrm>
            <a:off x="1235964" y="992187"/>
            <a:ext cx="3932237" cy="4873625"/>
          </a:xfrm>
        </p:spPr>
      </p:pic>
      <p:pic>
        <p:nvPicPr>
          <p:cNvPr id="8" name="Gambar 7" descr="Sebuah gambar berisi dalam ruangan, orang&#10;&#10;Deskripsi dibuat secara otomatis">
            <a:extLst>
              <a:ext uri="{FF2B5EF4-FFF2-40B4-BE49-F238E27FC236}">
                <a16:creationId xmlns:a16="http://schemas.microsoft.com/office/drawing/2014/main" id="{60EC9A58-9EB6-4DB2-A7B0-3D33C53AC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0029"/>
            <a:ext cx="4920997" cy="3285783"/>
          </a:xfrm>
          <a:prstGeom prst="rect">
            <a:avLst/>
          </a:prstGeom>
        </p:spPr>
      </p:pic>
      <p:sp>
        <p:nvSpPr>
          <p:cNvPr id="9" name="Judul 1">
            <a:extLst>
              <a:ext uri="{FF2B5EF4-FFF2-40B4-BE49-F238E27FC236}">
                <a16:creationId xmlns:a16="http://schemas.microsoft.com/office/drawing/2014/main" id="{F26F74A1-D53C-460A-9386-F385371C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0" y="992187"/>
            <a:ext cx="4666997" cy="1124584"/>
          </a:xfrm>
        </p:spPr>
        <p:txBody>
          <a:bodyPr>
            <a:noAutofit/>
          </a:bodyPr>
          <a:lstStyle/>
          <a:p>
            <a:pPr algn="r"/>
            <a:r>
              <a:rPr lang="en-US" sz="3600" dirty="0" err="1"/>
              <a:t>Metode</a:t>
            </a:r>
            <a:r>
              <a:rPr lang="en-US" sz="3600" dirty="0"/>
              <a:t> </a:t>
            </a:r>
            <a:r>
              <a:rPr lang="en-US" sz="3600" dirty="0" err="1"/>
              <a:t>Pengambilan</a:t>
            </a:r>
            <a:r>
              <a:rPr lang="en-US" sz="3600" dirty="0"/>
              <a:t> Dataset </a:t>
            </a:r>
            <a:r>
              <a:rPr lang="en-US" sz="3600" dirty="0" err="1"/>
              <a:t>Pribadi</a:t>
            </a:r>
            <a:endParaRPr lang="id-ID" sz="3600" dirty="0"/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8D0DD87C-6A93-4CDA-81A8-683615C4E1C2}"/>
              </a:ext>
            </a:extLst>
          </p:cNvPr>
          <p:cNvSpPr txBox="1"/>
          <p:nvPr/>
        </p:nvSpPr>
        <p:spPr>
          <a:xfrm>
            <a:off x="2830157" y="5943552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</a:t>
            </a:r>
            <a:r>
              <a:rPr lang="en-US" sz="1400" i="1" dirty="0" err="1"/>
              <a:t>Dokumen</a:t>
            </a:r>
            <a:r>
              <a:rPr lang="en-US" sz="1400" i="1" dirty="0"/>
              <a:t> </a:t>
            </a:r>
            <a:r>
              <a:rPr lang="en-US" sz="1400" i="1" dirty="0" err="1"/>
              <a:t>Penulis</a:t>
            </a:r>
            <a:endParaRPr lang="id-ID" sz="1400" i="1" dirty="0"/>
          </a:p>
        </p:txBody>
      </p:sp>
    </p:spTree>
    <p:extLst>
      <p:ext uri="{BB962C8B-B14F-4D97-AF65-F5344CB8AC3E}">
        <p14:creationId xmlns:p14="http://schemas.microsoft.com/office/powerpoint/2010/main" val="268238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082797F-1D56-41D5-AF4E-BDB70194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0" y="1249045"/>
            <a:ext cx="10515600" cy="1325563"/>
          </a:xfrm>
        </p:spPr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A1137D2-8522-4447-8EA2-65BD7D2B7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480" y="2783839"/>
            <a:ext cx="10053320" cy="3393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Menjaga</a:t>
            </a:r>
            <a:r>
              <a:rPr lang="en-US" dirty="0"/>
              <a:t> </a:t>
            </a:r>
            <a:r>
              <a:rPr lang="en-US" dirty="0" err="1"/>
              <a:t>kebersihan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menjaga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, </a:t>
            </a:r>
            <a:r>
              <a:rPr lang="en-US" dirty="0" err="1"/>
              <a:t>tubuh</a:t>
            </a:r>
            <a:r>
              <a:rPr lang="en-US" dirty="0"/>
              <a:t> yang </a:t>
            </a:r>
            <a:r>
              <a:rPr lang="en-US" dirty="0" err="1"/>
              <a:t>bersih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terhindar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terutama</a:t>
            </a:r>
            <a:r>
              <a:rPr lang="en-US" dirty="0"/>
              <a:t> yang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disekitar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821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E10CCE0-A671-45AD-8170-A4B8EEC780FE}"/>
              </a:ext>
            </a:extLst>
          </p:cNvPr>
          <p:cNvSpPr txBox="1">
            <a:spLocks/>
          </p:cNvSpPr>
          <p:nvPr/>
        </p:nvSpPr>
        <p:spPr>
          <a:xfrm>
            <a:off x="1981200" y="99332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Metodologi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 Training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D6ACB004-DBB6-487B-A207-3333F3D03D8F}"/>
              </a:ext>
            </a:extLst>
          </p:cNvPr>
          <p:cNvSpPr txBox="1"/>
          <p:nvPr/>
        </p:nvSpPr>
        <p:spPr>
          <a:xfrm>
            <a:off x="3043517" y="5321411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</a:t>
            </a:r>
            <a:r>
              <a:rPr lang="en-US" sz="1400" i="1" dirty="0" err="1"/>
              <a:t>Dokumen</a:t>
            </a:r>
            <a:r>
              <a:rPr lang="en-US" sz="1400" i="1" dirty="0"/>
              <a:t> </a:t>
            </a:r>
            <a:r>
              <a:rPr lang="en-US" sz="1400" i="1" dirty="0" err="1"/>
              <a:t>Penulis</a:t>
            </a:r>
            <a:endParaRPr lang="id-ID" sz="1400" i="1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15FD929F-F01C-42E0-B5EE-524457896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1" y="2079610"/>
            <a:ext cx="8096612" cy="29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40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8688CD43-5A75-4F56-A8CA-3EC370FF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61" y="709089"/>
            <a:ext cx="5004564" cy="5579975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91365FC2-2F37-4AF3-9A46-74D2A4B7F0A2}"/>
              </a:ext>
            </a:extLst>
          </p:cNvPr>
          <p:cNvSpPr txBox="1"/>
          <p:nvPr/>
        </p:nvSpPr>
        <p:spPr>
          <a:xfrm>
            <a:off x="5197272" y="4097812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</a:t>
            </a:r>
            <a:r>
              <a:rPr lang="en-US" sz="1400" i="1" dirty="0" err="1"/>
              <a:t>Dokumen</a:t>
            </a:r>
            <a:r>
              <a:rPr lang="en-US" sz="1400" i="1" dirty="0"/>
              <a:t> </a:t>
            </a:r>
            <a:r>
              <a:rPr lang="en-US" sz="1400" i="1" dirty="0" err="1"/>
              <a:t>Penulis</a:t>
            </a:r>
            <a:endParaRPr lang="id-ID" sz="1400" i="1" dirty="0"/>
          </a:p>
        </p:txBody>
      </p:sp>
      <p:sp>
        <p:nvSpPr>
          <p:cNvPr id="5" name="Judul 1">
            <a:extLst>
              <a:ext uri="{FF2B5EF4-FFF2-40B4-BE49-F238E27FC236}">
                <a16:creationId xmlns:a16="http://schemas.microsoft.com/office/drawing/2014/main" id="{224EAE77-9996-4B80-A45E-31ECD8D0B227}"/>
              </a:ext>
            </a:extLst>
          </p:cNvPr>
          <p:cNvSpPr txBox="1">
            <a:spLocks/>
          </p:cNvSpPr>
          <p:nvPr/>
        </p:nvSpPr>
        <p:spPr>
          <a:xfrm>
            <a:off x="7103535" y="2902266"/>
            <a:ext cx="3932237" cy="23910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Struktur</a:t>
            </a:r>
            <a:r>
              <a:rPr lang="en-US" sz="3600" dirty="0"/>
              <a:t> Model</a:t>
            </a:r>
          </a:p>
          <a:p>
            <a:r>
              <a:rPr lang="en-US" sz="3600" dirty="0"/>
              <a:t>Pada </a:t>
            </a:r>
            <a:r>
              <a:rPr lang="en-US" sz="3600" dirty="0" err="1"/>
              <a:t>Sistem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418889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8688CD43-5A75-4F56-A8CA-3EC370FF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801" y="487222"/>
            <a:ext cx="4142183" cy="2761456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91365FC2-2F37-4AF3-9A46-74D2A4B7F0A2}"/>
              </a:ext>
            </a:extLst>
          </p:cNvPr>
          <p:cNvSpPr txBox="1"/>
          <p:nvPr/>
        </p:nvSpPr>
        <p:spPr>
          <a:xfrm>
            <a:off x="3043518" y="6063001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</a:t>
            </a:r>
            <a:r>
              <a:rPr lang="en-US" sz="1400" i="1" dirty="0" err="1"/>
              <a:t>Dokumen</a:t>
            </a:r>
            <a:r>
              <a:rPr lang="en-US" sz="1400" i="1" dirty="0"/>
              <a:t> </a:t>
            </a:r>
            <a:r>
              <a:rPr lang="en-US" sz="1400" i="1" dirty="0" err="1"/>
              <a:t>Penulis</a:t>
            </a:r>
            <a:endParaRPr lang="id-ID" sz="1400" i="1" dirty="0"/>
          </a:p>
        </p:txBody>
      </p:sp>
      <p:sp>
        <p:nvSpPr>
          <p:cNvPr id="5" name="Judul 1">
            <a:extLst>
              <a:ext uri="{FF2B5EF4-FFF2-40B4-BE49-F238E27FC236}">
                <a16:creationId xmlns:a16="http://schemas.microsoft.com/office/drawing/2014/main" id="{224EAE77-9996-4B80-A45E-31ECD8D0B227}"/>
              </a:ext>
            </a:extLst>
          </p:cNvPr>
          <p:cNvSpPr txBox="1">
            <a:spLocks/>
          </p:cNvSpPr>
          <p:nvPr/>
        </p:nvSpPr>
        <p:spPr>
          <a:xfrm>
            <a:off x="6095999" y="591721"/>
            <a:ext cx="3834975" cy="17346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err="1"/>
              <a:t>Evaluasi</a:t>
            </a:r>
            <a:r>
              <a:rPr lang="en-US" sz="3600" dirty="0"/>
              <a:t> Training</a:t>
            </a:r>
          </a:p>
          <a:p>
            <a:pPr algn="r"/>
            <a:r>
              <a:rPr lang="en-US" sz="2000" dirty="0"/>
              <a:t>(</a:t>
            </a:r>
            <a:r>
              <a:rPr lang="en-US" sz="2000" dirty="0" err="1"/>
              <a:t>menggunakan</a:t>
            </a:r>
            <a:r>
              <a:rPr lang="en-US" sz="2000" dirty="0"/>
              <a:t> test set)</a:t>
            </a:r>
            <a:endParaRPr lang="id-ID" sz="3600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62CB528C-2946-41D3-89FB-7B4B630F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801" y="3462609"/>
            <a:ext cx="4142184" cy="2761457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7BA7F24D-4D46-4AEB-9369-860076376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9188"/>
            <a:ext cx="4474094" cy="35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90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E10CCE0-A671-45AD-8170-A4B8EEC780FE}"/>
              </a:ext>
            </a:extLst>
          </p:cNvPr>
          <p:cNvSpPr txBox="1">
            <a:spLocks/>
          </p:cNvSpPr>
          <p:nvPr/>
        </p:nvSpPr>
        <p:spPr>
          <a:xfrm>
            <a:off x="1981200" y="99332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Metode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Klasifikasi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D6ACB004-DBB6-487B-A207-3333F3D03D8F}"/>
              </a:ext>
            </a:extLst>
          </p:cNvPr>
          <p:cNvSpPr txBox="1"/>
          <p:nvPr/>
        </p:nvSpPr>
        <p:spPr>
          <a:xfrm>
            <a:off x="4820770" y="4347733"/>
            <a:ext cx="2550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</a:t>
            </a:r>
            <a:r>
              <a:rPr lang="en-US" sz="1400" i="1" dirty="0" err="1"/>
              <a:t>Dokumen</a:t>
            </a:r>
            <a:r>
              <a:rPr lang="en-US" sz="1400" i="1" dirty="0"/>
              <a:t> </a:t>
            </a:r>
            <a:r>
              <a:rPr lang="en-US" sz="1400" i="1" dirty="0" err="1"/>
              <a:t>Penulis</a:t>
            </a:r>
            <a:endParaRPr lang="id-ID" sz="1400" i="1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55D64DE3-D18E-413B-BBA5-45A72DF96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33" y="2510267"/>
            <a:ext cx="9504134" cy="18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0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E10CCE0-A671-45AD-8170-A4B8EEC780FE}"/>
              </a:ext>
            </a:extLst>
          </p:cNvPr>
          <p:cNvSpPr txBox="1">
            <a:spLocks/>
          </p:cNvSpPr>
          <p:nvPr/>
        </p:nvSpPr>
        <p:spPr>
          <a:xfrm>
            <a:off x="8016240" y="1237166"/>
            <a:ext cx="3495040" cy="3670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Contoh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Hasil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Klasifikasi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D6ACB004-DBB6-487B-A207-3333F3D03D8F}"/>
              </a:ext>
            </a:extLst>
          </p:cNvPr>
          <p:cNvSpPr txBox="1"/>
          <p:nvPr/>
        </p:nvSpPr>
        <p:spPr>
          <a:xfrm>
            <a:off x="1026159" y="5620210"/>
            <a:ext cx="2946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Sumber</a:t>
            </a:r>
            <a:r>
              <a:rPr lang="en-US" sz="1400" i="1" dirty="0"/>
              <a:t> : </a:t>
            </a:r>
            <a:r>
              <a:rPr lang="en-US" sz="1400" i="1" dirty="0" err="1"/>
              <a:t>Dokumen</a:t>
            </a:r>
            <a:r>
              <a:rPr lang="en-US" sz="1400" i="1" dirty="0"/>
              <a:t> </a:t>
            </a:r>
            <a:r>
              <a:rPr lang="en-US" sz="1400" i="1" dirty="0" err="1"/>
              <a:t>Penulis</a:t>
            </a:r>
            <a:endParaRPr lang="id-ID" sz="1400" i="1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D0B727-1A93-42DF-9587-E5752778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8084" y="1143696"/>
            <a:ext cx="5495353" cy="44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66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Gambar 5" descr="Sebuah gambar berisi teks, perlengkapan sekolah, kartu nama&#10;&#10;Deskripsi dibuat secara otomatis">
            <a:extLst>
              <a:ext uri="{FF2B5EF4-FFF2-40B4-BE49-F238E27FC236}">
                <a16:creationId xmlns:a16="http://schemas.microsoft.com/office/drawing/2014/main" id="{63E5E734-2B42-42A1-A4CD-C206EDE75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7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2BAE24-F919-4CA0-B907-C0F0514A60B5}"/>
              </a:ext>
            </a:extLst>
          </p:cNvPr>
          <p:cNvSpPr txBox="1">
            <a:spLocks/>
          </p:cNvSpPr>
          <p:nvPr/>
        </p:nvSpPr>
        <p:spPr>
          <a:xfrm>
            <a:off x="996275" y="3523512"/>
            <a:ext cx="6198566" cy="2603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Gambaran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Posisi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Kamera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Pada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Penggunaan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Sistem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Ini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4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4" name="Kotak Teks 103">
            <a:extLst>
              <a:ext uri="{FF2B5EF4-FFF2-40B4-BE49-F238E27FC236}">
                <a16:creationId xmlns:a16="http://schemas.microsoft.com/office/drawing/2014/main" id="{8B250C2B-8FAA-42A0-BA27-03EC0E1DEB2D}"/>
              </a:ext>
            </a:extLst>
          </p:cNvPr>
          <p:cNvSpPr txBox="1"/>
          <p:nvPr/>
        </p:nvSpPr>
        <p:spPr>
          <a:xfrm>
            <a:off x="8226278" y="5622719"/>
            <a:ext cx="453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err="1">
                <a:solidFill>
                  <a:schemeClr val="bg1"/>
                </a:solidFill>
              </a:rPr>
              <a:t>Sumber</a:t>
            </a:r>
            <a:r>
              <a:rPr lang="en-US" sz="1400" b="1" i="1" dirty="0">
                <a:solidFill>
                  <a:schemeClr val="bg1"/>
                </a:solidFill>
              </a:rPr>
              <a:t> : </a:t>
            </a:r>
            <a:r>
              <a:rPr lang="en-US" sz="1400" b="1" i="1" dirty="0" err="1">
                <a:solidFill>
                  <a:schemeClr val="bg1"/>
                </a:solidFill>
              </a:rPr>
              <a:t>Dokumen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Penulis</a:t>
            </a:r>
            <a:endParaRPr lang="id-ID" sz="1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22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0F236B7-C4CF-40D0-809D-9CD7D10D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A35AEC7-FE15-43DA-945D-DDC53F489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ID" sz="2000" dirty="0" err="1"/>
              <a:t>WorldOMeters</a:t>
            </a:r>
            <a:r>
              <a:rPr lang="en-ID" sz="2000" dirty="0"/>
              <a:t>. Coronavirus cases, 2021. URL https://www.worldometers.info/coronavirus/.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000" dirty="0" err="1"/>
              <a:t>Qobliyatul</a:t>
            </a:r>
            <a:r>
              <a:rPr lang="en-ID" sz="2000" dirty="0"/>
              <a:t> Lina. </a:t>
            </a:r>
            <a:r>
              <a:rPr lang="en-ID" sz="2000" dirty="0" err="1"/>
              <a:t>Apa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 convolutional neural network?, 2019. URL https://medium.com/@16611110/apa-itu-convolutio nal-neural-network-836f70b193a4.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000" dirty="0" err="1"/>
              <a:t>Mingxing</a:t>
            </a:r>
            <a:r>
              <a:rPr lang="en-ID" sz="2000" dirty="0"/>
              <a:t> Tan and Quoc V. Le. </a:t>
            </a:r>
            <a:r>
              <a:rPr lang="en-ID" sz="2000" dirty="0" err="1"/>
              <a:t>Efficientnet</a:t>
            </a:r>
            <a:r>
              <a:rPr lang="en-ID" sz="2000" dirty="0"/>
              <a:t>: Rethinking model scaling for convolutional neural networks, 2020.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000" dirty="0"/>
              <a:t>real </a:t>
            </a:r>
            <a:r>
              <a:rPr lang="en-ID" sz="2000" dirty="0" err="1"/>
              <a:t>timeAR</a:t>
            </a:r>
            <a:r>
              <a:rPr lang="en-ID" sz="2000" dirty="0"/>
              <a:t>. Sample: Hand wash dataset, 2020. URL https://www.kaggle.com/realtimear/hand-wash-dataset.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000" dirty="0"/>
              <a:t>Tokopedia. M-tech wb500, 2021. URL https://www.tokope dia.com/find/m-tech-wb500.</a:t>
            </a:r>
          </a:p>
        </p:txBody>
      </p:sp>
    </p:spTree>
    <p:extLst>
      <p:ext uri="{BB962C8B-B14F-4D97-AF65-F5344CB8AC3E}">
        <p14:creationId xmlns:p14="http://schemas.microsoft.com/office/powerpoint/2010/main" val="78747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0F236B7-C4CF-40D0-809D-9CD7D10D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A35AEC7-FE15-43DA-945D-DDC53F489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ID" sz="2000" dirty="0"/>
              <a:t>Canon UK. Canon </a:t>
            </a:r>
            <a:r>
              <a:rPr lang="en-ID" sz="2000" dirty="0" err="1"/>
              <a:t>eos</a:t>
            </a:r>
            <a:r>
              <a:rPr lang="en-ID" sz="2000" dirty="0"/>
              <a:t> 100d, 2013. URL https://www.canon.co.uk/forhome/productfinder/cameras/digitalslr/eos100d/specification.html.</a:t>
            </a:r>
          </a:p>
          <a:p>
            <a:pPr marL="514350" indent="-514350" algn="l">
              <a:buFont typeface="+mj-lt"/>
              <a:buAutoNum type="arabicPeriod" startAt="6"/>
            </a:pPr>
            <a:r>
              <a:rPr lang="en-ID" sz="2000" dirty="0"/>
              <a:t>World Health Organization. Coronavirus disease (covid-19), 2020. URL https://www.who.int/emergencies/diseases/novel-coronavirus-2019.</a:t>
            </a:r>
          </a:p>
          <a:p>
            <a:pPr marL="514350" indent="-514350" algn="l">
              <a:buFont typeface="+mj-lt"/>
              <a:buAutoNum type="arabicPeriod" startAt="6"/>
            </a:pPr>
            <a:r>
              <a:rPr lang="en-ID" sz="2000" dirty="0"/>
              <a:t>Hallo </a:t>
            </a:r>
            <a:r>
              <a:rPr lang="en-ID" sz="2000" dirty="0" err="1"/>
              <a:t>Sehat</a:t>
            </a:r>
            <a:r>
              <a:rPr lang="en-ID" sz="2000" dirty="0"/>
              <a:t>. </a:t>
            </a:r>
            <a:r>
              <a:rPr lang="en-ID" sz="2000" dirty="0" err="1"/>
              <a:t>Kemenko</a:t>
            </a:r>
            <a:r>
              <a:rPr lang="en-ID" sz="2000" dirty="0"/>
              <a:t> </a:t>
            </a:r>
            <a:r>
              <a:rPr lang="en-ID" sz="2000" dirty="0" err="1"/>
              <a:t>pmk</a:t>
            </a:r>
            <a:r>
              <a:rPr lang="en-ID" sz="2000" dirty="0"/>
              <a:t>: </a:t>
            </a:r>
            <a:r>
              <a:rPr lang="en-ID" sz="2000" dirty="0" err="1"/>
              <a:t>Kesadaran</a:t>
            </a:r>
            <a:r>
              <a:rPr lang="en-ID" sz="2000" dirty="0"/>
              <a:t> </a:t>
            </a:r>
            <a:r>
              <a:rPr lang="en-ID" sz="2000" dirty="0" err="1"/>
              <a:t>cuci</a:t>
            </a:r>
            <a:r>
              <a:rPr lang="en-ID" sz="2000" dirty="0"/>
              <a:t> </a:t>
            </a:r>
            <a:r>
              <a:rPr lang="en-ID" sz="2000" dirty="0" err="1"/>
              <a:t>tangan</a:t>
            </a:r>
            <a:r>
              <a:rPr lang="en-ID" sz="2000" dirty="0"/>
              <a:t> </a:t>
            </a:r>
            <a:r>
              <a:rPr lang="en-ID" sz="2000" dirty="0" err="1"/>
              <a:t>pakai</a:t>
            </a:r>
            <a:r>
              <a:rPr lang="en-ID" sz="2000" dirty="0"/>
              <a:t> </a:t>
            </a:r>
            <a:r>
              <a:rPr lang="en-ID" sz="2000" dirty="0" err="1"/>
              <a:t>sa</a:t>
            </a:r>
            <a:r>
              <a:rPr lang="en-ID" sz="2000" dirty="0"/>
              <a:t>-bun </a:t>
            </a:r>
            <a:r>
              <a:rPr lang="en-ID" sz="2000" dirty="0" err="1"/>
              <a:t>meningkat</a:t>
            </a:r>
            <a:r>
              <a:rPr lang="en-ID" sz="2000" dirty="0"/>
              <a:t> </a:t>
            </a:r>
            <a:r>
              <a:rPr lang="en-ID" sz="2000" dirty="0" err="1"/>
              <a:t>tajam</a:t>
            </a:r>
            <a:r>
              <a:rPr lang="en-ID" sz="2000" dirty="0"/>
              <a:t>, 2021. URL https://www.antaranews.com/berita/1785433/kemenko-pmk-kesadaran-cuci-tan </a:t>
            </a:r>
            <a:r>
              <a:rPr lang="en-ID" sz="2000" dirty="0" err="1"/>
              <a:t>gan-pakai-sabun-meningkat-tajam</a:t>
            </a:r>
            <a:r>
              <a:rPr lang="en-ID" sz="2000" dirty="0"/>
              <a:t>.</a:t>
            </a:r>
          </a:p>
          <a:p>
            <a:pPr marL="514350" indent="-514350" algn="l">
              <a:buFont typeface="+mj-lt"/>
              <a:buAutoNum type="arabicPeriod" startAt="6"/>
            </a:pPr>
            <a:r>
              <a:rPr lang="en-ID" sz="2000" dirty="0"/>
              <a:t>Hallo </a:t>
            </a:r>
            <a:r>
              <a:rPr lang="en-ID" sz="2000" dirty="0" err="1"/>
              <a:t>Sehat</a:t>
            </a:r>
            <a:r>
              <a:rPr lang="en-ID" sz="2000" dirty="0"/>
              <a:t>. </a:t>
            </a:r>
            <a:r>
              <a:rPr lang="en-ID" sz="2000" dirty="0" err="1"/>
              <a:t>cara</a:t>
            </a:r>
            <a:r>
              <a:rPr lang="en-ID" sz="2000" dirty="0"/>
              <a:t>-</a:t>
            </a:r>
            <a:r>
              <a:rPr lang="en-ID" sz="2000" dirty="0" err="1"/>
              <a:t>cuci</a:t>
            </a:r>
            <a:r>
              <a:rPr lang="en-ID" sz="2000" dirty="0"/>
              <a:t>-</a:t>
            </a:r>
            <a:r>
              <a:rPr lang="en-ID" sz="2000" dirty="0" err="1"/>
              <a:t>tangan</a:t>
            </a:r>
            <a:r>
              <a:rPr lang="en-ID" sz="2000" dirty="0"/>
              <a:t>-yang-salah, 2020. URL https: //hellosehat.com/</a:t>
            </a:r>
            <a:r>
              <a:rPr lang="en-ID" sz="2000" dirty="0" err="1"/>
              <a:t>hidup-sehat</a:t>
            </a:r>
            <a:r>
              <a:rPr lang="en-ID" sz="2000" dirty="0"/>
              <a:t>/tips-</a:t>
            </a:r>
            <a:r>
              <a:rPr lang="en-ID" sz="2000" dirty="0" err="1"/>
              <a:t>sehat</a:t>
            </a:r>
            <a:r>
              <a:rPr lang="en-ID" sz="2000" dirty="0"/>
              <a:t>/</a:t>
            </a:r>
            <a:r>
              <a:rPr lang="en-ID" sz="2000" dirty="0" err="1"/>
              <a:t>cara</a:t>
            </a:r>
            <a:r>
              <a:rPr lang="en-ID" sz="2000" dirty="0"/>
              <a:t>-</a:t>
            </a:r>
            <a:r>
              <a:rPr lang="en-ID" sz="2000" dirty="0" err="1"/>
              <a:t>cuci</a:t>
            </a:r>
            <a:r>
              <a:rPr lang="en-ID" sz="2000" dirty="0"/>
              <a:t>-</a:t>
            </a:r>
            <a:r>
              <a:rPr lang="en-ID" sz="2000" dirty="0" err="1"/>
              <a:t>tangan</a:t>
            </a:r>
            <a:r>
              <a:rPr lang="en-ID" sz="2000" dirty="0"/>
              <a:t>-yang-salah.</a:t>
            </a:r>
          </a:p>
          <a:p>
            <a:pPr marL="514350" indent="-514350" algn="l">
              <a:buFont typeface="+mj-lt"/>
              <a:buAutoNum type="arabicPeriod" startAt="6"/>
            </a:pPr>
            <a:r>
              <a:rPr lang="en-ID" sz="2000" dirty="0" err="1"/>
              <a:t>Qizhe</a:t>
            </a:r>
            <a:r>
              <a:rPr lang="en-ID" sz="2000" dirty="0"/>
              <a:t> </a:t>
            </a:r>
            <a:r>
              <a:rPr lang="en-ID" sz="2000" dirty="0" err="1"/>
              <a:t>Xie</a:t>
            </a:r>
            <a:r>
              <a:rPr lang="en-ID" sz="2000" dirty="0"/>
              <a:t>, Minh-Thang Luong, Eduard </a:t>
            </a:r>
            <a:r>
              <a:rPr lang="en-ID" sz="2000" dirty="0" err="1"/>
              <a:t>Hovy</a:t>
            </a:r>
            <a:r>
              <a:rPr lang="en-ID" sz="2000" dirty="0"/>
              <a:t>, and Quoc V. Le. Self-training with noisy student improves </a:t>
            </a:r>
            <a:r>
              <a:rPr lang="en-ID" sz="2000" dirty="0" err="1"/>
              <a:t>imagenet</a:t>
            </a:r>
            <a:r>
              <a:rPr lang="en-ID" sz="2000" dirty="0"/>
              <a:t> </a:t>
            </a:r>
            <a:r>
              <a:rPr lang="en-ID" sz="2000" dirty="0" err="1"/>
              <a:t>classifica-tion</a:t>
            </a:r>
            <a:r>
              <a:rPr lang="en-ID" sz="2000" dirty="0"/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254385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Sebuah gambar berisi aksesori, payung&#10;&#10;Deskripsi dibuat secara otomatis">
            <a:extLst>
              <a:ext uri="{FF2B5EF4-FFF2-40B4-BE49-F238E27FC236}">
                <a16:creationId xmlns:a16="http://schemas.microsoft.com/office/drawing/2014/main" id="{F327D01E-66DD-4E09-A26A-4F7F386CA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2764" r="-1" b="296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8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4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4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5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A8BE1387-FB49-4B62-9481-83194A403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5057" y="2940298"/>
            <a:ext cx="7530685" cy="7082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 err="1">
                <a:solidFill>
                  <a:srgbClr val="FFFFFF"/>
                </a:solidFill>
              </a:rPr>
              <a:t>Terima</a:t>
            </a:r>
            <a:r>
              <a:rPr lang="en-US" sz="4000" dirty="0">
                <a:solidFill>
                  <a:srgbClr val="FFFFFF"/>
                </a:solidFill>
              </a:rPr>
              <a:t> Kasih</a:t>
            </a:r>
            <a:endParaRPr lang="en-ID" sz="4000" dirty="0">
              <a:solidFill>
                <a:srgbClr val="FFFFFF"/>
              </a:solidFill>
            </a:endParaRPr>
          </a:p>
        </p:txBody>
      </p:sp>
      <p:grpSp>
        <p:nvGrpSpPr>
          <p:cNvPr id="85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68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082797F-1D56-41D5-AF4E-BDB70194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0" y="1249045"/>
            <a:ext cx="10515600" cy="1325563"/>
          </a:xfrm>
        </p:spPr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A1137D2-8522-4447-8EA2-65BD7D2B7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480" y="2783839"/>
            <a:ext cx="10053320" cy="3393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pintu</a:t>
            </a:r>
            <a:r>
              <a:rPr lang="en-US" dirty="0"/>
              <a:t> </a:t>
            </a:r>
            <a:r>
              <a:rPr lang="en-US" dirty="0" err="1"/>
              <a:t>gerbang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Virus dan </a:t>
            </a:r>
            <a:r>
              <a:rPr lang="en-US" dirty="0" err="1"/>
              <a:t>Bakteri</a:t>
            </a:r>
            <a:r>
              <a:rPr lang="en-US" dirty="0"/>
              <a:t>, oleh </a:t>
            </a:r>
            <a:r>
              <a:rPr lang="en-US" dirty="0" err="1"/>
              <a:t>sebab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mencuci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Langkah </a:t>
            </a:r>
            <a:r>
              <a:rPr lang="en-US" dirty="0" err="1"/>
              <a:t>awal</a:t>
            </a:r>
            <a:r>
              <a:rPr lang="en-US" dirty="0"/>
              <a:t> yang paling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penyebaran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99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8584B51F-FA50-4AD6-9A8A-8B44E1FA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17" y="755073"/>
            <a:ext cx="4384151" cy="1471193"/>
          </a:xfrm>
        </p:spPr>
        <p:txBody>
          <a:bodyPr>
            <a:normAutofit/>
          </a:bodyPr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B6EF94A-A926-447D-9259-3D4E3DBA2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296" y="2394634"/>
            <a:ext cx="4429072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Merebaknya</a:t>
            </a:r>
            <a:r>
              <a:rPr lang="en-US" dirty="0"/>
              <a:t> </a:t>
            </a:r>
            <a:r>
              <a:rPr lang="en-US" dirty="0" err="1"/>
              <a:t>Pandemi</a:t>
            </a:r>
            <a:r>
              <a:rPr lang="en-US" dirty="0"/>
              <a:t> COVID-19 di Dunia </a:t>
            </a:r>
            <a:r>
              <a:rPr lang="en-US" dirty="0" err="1"/>
              <a:t>Tertutama</a:t>
            </a:r>
            <a:r>
              <a:rPr lang="en-US" dirty="0"/>
              <a:t> Indonesia </a:t>
            </a:r>
            <a:r>
              <a:rPr lang="en-US" dirty="0" err="1"/>
              <a:t>menuntut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b="1" dirty="0" err="1"/>
              <a:t>Bersih</a:t>
            </a:r>
            <a:r>
              <a:rPr lang="en-US" b="1" dirty="0"/>
              <a:t> </a:t>
            </a:r>
            <a:r>
              <a:rPr lang="en-US" dirty="0"/>
              <a:t>dan </a:t>
            </a:r>
            <a:r>
              <a:rPr lang="en-US" b="1" dirty="0" err="1"/>
              <a:t>Sehat</a:t>
            </a:r>
            <a:r>
              <a:rPr lang="en-US" dirty="0"/>
              <a:t>.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E96653-01A5-490D-B9B3-61E462D5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381" y="1170526"/>
            <a:ext cx="5973371" cy="3952802"/>
          </a:xfrm>
          <a:prstGeom prst="rect">
            <a:avLst/>
          </a:prstGeom>
          <a:noFill/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Kotak Teks 4">
            <a:extLst>
              <a:ext uri="{FF2B5EF4-FFF2-40B4-BE49-F238E27FC236}">
                <a16:creationId xmlns:a16="http://schemas.microsoft.com/office/drawing/2014/main" id="{8EB265D4-0788-46AF-B465-9110369DFDC2}"/>
              </a:ext>
            </a:extLst>
          </p:cNvPr>
          <p:cNvSpPr txBox="1"/>
          <p:nvPr/>
        </p:nvSpPr>
        <p:spPr>
          <a:xfrm>
            <a:off x="5835381" y="5133475"/>
            <a:ext cx="453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Sumber</a:t>
            </a:r>
            <a:r>
              <a:rPr lang="en-US" sz="1400" i="1" dirty="0"/>
              <a:t> : worldometer.info/coronavirus, 2020</a:t>
            </a:r>
            <a:endParaRPr lang="id-ID" sz="1400" i="1" dirty="0"/>
          </a:p>
        </p:txBody>
      </p:sp>
    </p:spTree>
    <p:extLst>
      <p:ext uri="{BB962C8B-B14F-4D97-AF65-F5344CB8AC3E}">
        <p14:creationId xmlns:p14="http://schemas.microsoft.com/office/powerpoint/2010/main" val="349708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7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8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9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8BBDB33C-E61A-4752-8CC6-34C95853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9D06E13-195A-4D73-B7C4-6B620BA9A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Cuci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 dan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Langkah Awal </a:t>
            </a:r>
            <a:r>
              <a:rPr lang="en-US" dirty="0" err="1"/>
              <a:t>Cegah</a:t>
            </a:r>
            <a:r>
              <a:rPr lang="en-US" dirty="0"/>
              <a:t> </a:t>
            </a:r>
            <a:r>
              <a:rPr lang="en-US" dirty="0" err="1"/>
              <a:t>Penularan</a:t>
            </a:r>
            <a:r>
              <a:rPr lang="en-US" dirty="0"/>
              <a:t> Virus &amp; </a:t>
            </a:r>
            <a:r>
              <a:rPr lang="en-US" dirty="0" err="1"/>
              <a:t>Bakteri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khususnya</a:t>
            </a:r>
            <a:r>
              <a:rPr lang="en-US" dirty="0"/>
              <a:t> COVID-19</a:t>
            </a:r>
          </a:p>
          <a:p>
            <a:endParaRPr lang="en-ID" sz="1800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D1C64EE-FA8B-4CB8-80F2-3893FED64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1" r="-215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  <a:noFill/>
        </p:spPr>
      </p:pic>
      <p:grpSp>
        <p:nvGrpSpPr>
          <p:cNvPr id="46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7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8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579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6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7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8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15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22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3" name="Rectangle 3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B23FC512-A19F-457C-9F78-65B000E503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-1" b="2141"/>
          <a:stretch/>
        </p:blipFill>
        <p:spPr>
          <a:xfrm>
            <a:off x="20" y="10"/>
            <a:ext cx="12188932" cy="6856614"/>
          </a:xfrm>
          <a:prstGeom prst="rect">
            <a:avLst/>
          </a:prstGeom>
          <a:noFill/>
        </p:spPr>
      </p:pic>
      <p:grpSp>
        <p:nvGrpSpPr>
          <p:cNvPr id="124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5" name="Freeform: Shape 42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43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44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45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46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47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B2E33BC3-BBA2-4DF7-8C5F-EB389AE2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Permasalahan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1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32" name="Freeform: Shape 53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54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55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56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57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58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59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9" name="Freeform: Shape 52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0A41EFC-C276-4D80-890B-15392A891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5372" y="1147454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rgbClr val="FFFFFF"/>
                </a:solidFill>
              </a:rPr>
              <a:t>Banyak </a:t>
            </a:r>
            <a:r>
              <a:rPr lang="en-US" sz="2400" dirty="0" err="1">
                <a:solidFill>
                  <a:srgbClr val="FFFFFF"/>
                </a:solidFill>
              </a:rPr>
              <a:t>Kebiasaan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mencuci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tangan</a:t>
            </a:r>
            <a:r>
              <a:rPr lang="en-US" sz="2400" dirty="0">
                <a:solidFill>
                  <a:srgbClr val="FFFFFF"/>
                </a:solidFill>
              </a:rPr>
              <a:t> yang salah </a:t>
            </a:r>
            <a:r>
              <a:rPr lang="en-US" sz="2400" dirty="0" err="1">
                <a:solidFill>
                  <a:srgbClr val="FFFFFF"/>
                </a:solidFill>
              </a:rPr>
              <a:t>namun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sering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dilakukan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banyak</a:t>
            </a:r>
            <a:r>
              <a:rPr lang="en-US" sz="2400" dirty="0">
                <a:solidFill>
                  <a:srgbClr val="FFFFFF"/>
                </a:solidFill>
              </a:rPr>
              <a:t> orang, </a:t>
            </a:r>
            <a:r>
              <a:rPr lang="en-US" sz="2400" dirty="0" err="1">
                <a:solidFill>
                  <a:srgbClr val="FFFFFF"/>
                </a:solidFill>
              </a:rPr>
              <a:t>antara</a:t>
            </a:r>
            <a:r>
              <a:rPr lang="en-US" sz="2400" dirty="0">
                <a:solidFill>
                  <a:srgbClr val="FFFFFF"/>
                </a:solidFill>
              </a:rPr>
              <a:t> lain: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Mencuci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Tangan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Terlalu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Cepat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Tidak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Menggosok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Keseluruhan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Tangan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5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4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6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8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6" name="Freeform: Shape 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83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38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588B47E2-B9C4-46C5-BF01-61D80DB1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294" y="4378188"/>
            <a:ext cx="4795282" cy="20319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Rumusan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Masalah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5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6" name="Freeform: Shape 41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7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8" name="Freeform: Shape 44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45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46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47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48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0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Freeform: Shape 43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Tampungan Konten 5">
            <a:extLst>
              <a:ext uri="{FF2B5EF4-FFF2-40B4-BE49-F238E27FC236}">
                <a16:creationId xmlns:a16="http://schemas.microsoft.com/office/drawing/2014/main" id="{D693232D-ECD7-4144-95CE-EBD20FD242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10116" r="274" b="32924"/>
          <a:stretch/>
        </p:blipFill>
        <p:spPr>
          <a:xfrm>
            <a:off x="-9524" y="10633"/>
            <a:ext cx="12208346" cy="3919684"/>
          </a:xfrm>
          <a:prstGeom prst="rect">
            <a:avLst/>
          </a:prstGeom>
          <a:noFill/>
        </p:spPr>
      </p:pic>
      <p:grpSp>
        <p:nvGrpSpPr>
          <p:cNvPr id="53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95" name="Freeform: Shape 53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54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55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56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57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58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59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5B7FE78-7A30-45F8-BC88-AC7EF3AEE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4592" y="4402219"/>
            <a:ext cx="4977905" cy="203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Diperlukannya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mencuci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benar</a:t>
            </a:r>
            <a:r>
              <a:rPr lang="en-US" sz="2000" dirty="0"/>
              <a:t> </a:t>
            </a:r>
            <a:r>
              <a:rPr lang="en-US" sz="2000" dirty="0" err="1"/>
              <a:t>sembari</a:t>
            </a:r>
            <a:r>
              <a:rPr lang="en-US" sz="2000" dirty="0"/>
              <a:t> </a:t>
            </a:r>
            <a:r>
              <a:rPr lang="en-US" sz="2000" dirty="0" err="1"/>
              <a:t>mengurangi</a:t>
            </a:r>
            <a:r>
              <a:rPr lang="en-US" sz="2000" dirty="0"/>
              <a:t> </a:t>
            </a:r>
            <a:r>
              <a:rPr lang="en-US" sz="2000" dirty="0" err="1"/>
              <a:t>kontak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manusia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452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E7782F13-23C0-4399-8F32-742C2354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Penelitian Terkait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706E883-7060-4651-BF8B-DA2900278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5756" y="2955401"/>
            <a:ext cx="3988112" cy="31576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Perusahaan </a:t>
            </a:r>
            <a:r>
              <a:rPr lang="en-US" sz="2400" dirty="0" err="1"/>
              <a:t>asal</a:t>
            </a:r>
            <a:r>
              <a:rPr lang="en-US" sz="2400" dirty="0"/>
              <a:t> </a:t>
            </a:r>
            <a:r>
              <a:rPr lang="en-US" sz="2400" dirty="0" err="1"/>
              <a:t>Jepang</a:t>
            </a:r>
            <a:r>
              <a:rPr lang="en-US" sz="2400" dirty="0"/>
              <a:t> Fujitsu </a:t>
            </a:r>
            <a:r>
              <a:rPr lang="en-US" sz="2400" dirty="0" err="1"/>
              <a:t>Mengembangkan</a:t>
            </a:r>
            <a:r>
              <a:rPr lang="en-US" sz="2400" dirty="0"/>
              <a:t> AI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mengukur</a:t>
            </a:r>
            <a:r>
              <a:rPr lang="en-US" sz="2400" dirty="0"/>
              <a:t> Tingkat </a:t>
            </a:r>
            <a:r>
              <a:rPr lang="en-US" sz="2400" dirty="0" err="1"/>
              <a:t>ketepatan</a:t>
            </a:r>
            <a:r>
              <a:rPr lang="en-US" sz="2400" dirty="0"/>
              <a:t> </a:t>
            </a:r>
            <a:r>
              <a:rPr lang="en-US" sz="2400" dirty="0" err="1"/>
              <a:t>cuci</a:t>
            </a:r>
            <a:r>
              <a:rPr lang="en-US" sz="2400" dirty="0"/>
              <a:t> </a:t>
            </a:r>
            <a:r>
              <a:rPr lang="en-US" sz="2400" dirty="0" err="1"/>
              <a:t>tangan</a:t>
            </a:r>
            <a:endParaRPr lang="en-US" sz="2400" dirty="0"/>
          </a:p>
          <a:p>
            <a:endParaRPr lang="en-US" sz="1800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34171894-33A0-4FA5-A8CA-F64953706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9578"/>
          <a:stretch/>
        </p:blipFill>
        <p:spPr>
          <a:xfrm>
            <a:off x="5115671" y="581139"/>
            <a:ext cx="6387190" cy="5368455"/>
          </a:xfrm>
          <a:prstGeom prst="rect">
            <a:avLst/>
          </a:prstGeom>
          <a:noFill/>
        </p:spPr>
      </p:pic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9" name="Kotak Teks 48">
            <a:extLst>
              <a:ext uri="{FF2B5EF4-FFF2-40B4-BE49-F238E27FC236}">
                <a16:creationId xmlns:a16="http://schemas.microsoft.com/office/drawing/2014/main" id="{379744A4-DA8F-4DD2-89C7-F56E79323F0B}"/>
              </a:ext>
            </a:extLst>
          </p:cNvPr>
          <p:cNvSpPr txBox="1"/>
          <p:nvPr/>
        </p:nvSpPr>
        <p:spPr>
          <a:xfrm>
            <a:off x="5134383" y="5960924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/>
              <a:t>Sumber</a:t>
            </a:r>
            <a:r>
              <a:rPr lang="en-US" sz="1400" i="1" dirty="0"/>
              <a:t> : </a:t>
            </a:r>
            <a:r>
              <a:rPr lang="id-ID" sz="1400" i="1" dirty="0"/>
              <a:t>https://www.antaranews.com/berita/1565976/</a:t>
            </a:r>
            <a:r>
              <a:rPr lang="en-US" sz="1400" i="1" dirty="0"/>
              <a:t>, 2020</a:t>
            </a:r>
            <a:endParaRPr lang="id-ID" sz="1400" i="1" dirty="0"/>
          </a:p>
        </p:txBody>
      </p:sp>
    </p:spTree>
    <p:extLst>
      <p:ext uri="{BB962C8B-B14F-4D97-AF65-F5344CB8AC3E}">
        <p14:creationId xmlns:p14="http://schemas.microsoft.com/office/powerpoint/2010/main" val="203491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465E612B-616F-44E5-A649-F2B268BA3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C7E917-E00E-4F17-A6FD-C06E2A0E6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DC22FD5-AD33-49ED-BA45-6B1575AE9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CE6B6BE-6BA0-4FA9-9357-11CF01DD7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1E614B3-1BDA-44CE-95AD-B376131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314DAA0-3957-4D55-A6E3-D3E50D538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F505DE-53C7-4F00-9B3B-FEF811F6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8F8A569-D303-4FE8-8507-C7FA3E90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4BA33D-B77C-4F97-90ED-55051362C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8601406-624B-43B7-BAD5-2C15DAAF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6671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Permasalahan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Tersisa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ADB812D4-854E-4DD6-A613-797C10E75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D97CFE60-FA19-428A-A02C-B541878C9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562F5F8-0562-4FE0-B3AD-5E49C1B61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32D6A65-08E4-4AF8-AEE6-F180D12FB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B7FDAC0-E6E6-4AB4-8235-A23232BCC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DF11930-DCC4-4A0E-9F9D-68BE14348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D85B5BC-031D-4CF5-9B96-5A3063EA8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B23B211-EDE9-44BA-A81A-C5DC3F886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C80F66-435F-46CD-BC2E-3EA62444F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5A2D0DC-5F34-44DC-9930-8C7B42BFE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1727A14-1DFA-4093-AA12-75996AFB408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00122689"/>
              </p:ext>
            </p:extLst>
          </p:nvPr>
        </p:nvGraphicFramePr>
        <p:xfrm>
          <a:off x="838200" y="2416477"/>
          <a:ext cx="10515600" cy="3760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072084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810</Words>
  <Application>Microsoft Office PowerPoint</Application>
  <PresentationFormat>Layar Lebar</PresentationFormat>
  <Paragraphs>96</Paragraphs>
  <Slides>28</Slides>
  <Notes>4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28</vt:i4>
      </vt:variant>
    </vt:vector>
  </HeadingPairs>
  <TitlesOfParts>
    <vt:vector size="35" baseType="lpstr">
      <vt:lpstr>Arial</vt:lpstr>
      <vt:lpstr>Avenir Next LT Pro</vt:lpstr>
      <vt:lpstr>AvenirNext LT Pro Medium</vt:lpstr>
      <vt:lpstr>Calibri</vt:lpstr>
      <vt:lpstr>Rockwell</vt:lpstr>
      <vt:lpstr>Segoe UI</vt:lpstr>
      <vt:lpstr>ExploreVTI</vt:lpstr>
      <vt:lpstr>Klasifikasi Gerakan Cuci Tangan Berbasis Convolutional Neural Network</vt:lpstr>
      <vt:lpstr>Latar Belakang</vt:lpstr>
      <vt:lpstr>Latar Belakang</vt:lpstr>
      <vt:lpstr>Latar Belakang</vt:lpstr>
      <vt:lpstr>Latar Belakang</vt:lpstr>
      <vt:lpstr>Permasalahan</vt:lpstr>
      <vt:lpstr>Rumusan Masalah</vt:lpstr>
      <vt:lpstr>Penelitian Terkait</vt:lpstr>
      <vt:lpstr>Permasalahan Tersisa</vt:lpstr>
      <vt:lpstr>Tujuan</vt:lpstr>
      <vt:lpstr>Batasan Penelitian</vt:lpstr>
      <vt:lpstr>Convolutional Neural Network (CNN)</vt:lpstr>
      <vt:lpstr>Presentasi PowerPoint</vt:lpstr>
      <vt:lpstr>Cara Kerja CNN</vt:lpstr>
      <vt:lpstr>Presentasi PowerPoint</vt:lpstr>
      <vt:lpstr>Presentasi PowerPoint</vt:lpstr>
      <vt:lpstr>Presentasi PowerPoint</vt:lpstr>
      <vt:lpstr>Metode Pengambilan Dataset Pribadi</vt:lpstr>
      <vt:lpstr>Metode Pengambilan Dataset Pribadi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Referensi</vt:lpstr>
      <vt:lpstr>Referensi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Klasifikasi Gerakan Mencuci Tangan Berbasis Convolutional Neural Network</dc:title>
  <dc:creator>Habibul Rahman Qalbi</dc:creator>
  <cp:lastModifiedBy>HABIBUL RAHMAN QALBI(564519)</cp:lastModifiedBy>
  <cp:revision>22</cp:revision>
  <dcterms:created xsi:type="dcterms:W3CDTF">2021-01-25T11:59:14Z</dcterms:created>
  <dcterms:modified xsi:type="dcterms:W3CDTF">2021-06-15T21:17:14Z</dcterms:modified>
</cp:coreProperties>
</file>